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g" ContentType="image/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24.jpg" ContentType="image/unknown"/>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33.jpg" ContentType="image/unknown"/>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69"/>
  </p:notesMasterIdLst>
  <p:sldIdLst>
    <p:sldId id="285" r:id="rId2"/>
    <p:sldId id="256" r:id="rId3"/>
    <p:sldId id="290" r:id="rId4"/>
    <p:sldId id="257" r:id="rId5"/>
    <p:sldId id="292" r:id="rId6"/>
    <p:sldId id="293" r:id="rId7"/>
    <p:sldId id="294" r:id="rId8"/>
    <p:sldId id="295" r:id="rId9"/>
    <p:sldId id="297" r:id="rId10"/>
    <p:sldId id="298" r:id="rId11"/>
    <p:sldId id="299" r:id="rId12"/>
    <p:sldId id="300" r:id="rId13"/>
    <p:sldId id="291" r:id="rId14"/>
    <p:sldId id="258" r:id="rId15"/>
    <p:sldId id="287" r:id="rId16"/>
    <p:sldId id="288" r:id="rId17"/>
    <p:sldId id="289"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296" r:id="rId34"/>
    <p:sldId id="317" r:id="rId35"/>
    <p:sldId id="318" r:id="rId36"/>
    <p:sldId id="319" r:id="rId37"/>
    <p:sldId id="320" r:id="rId38"/>
    <p:sldId id="321" r:id="rId39"/>
    <p:sldId id="322" r:id="rId40"/>
    <p:sldId id="323" r:id="rId41"/>
    <p:sldId id="325" r:id="rId42"/>
    <p:sldId id="324" r:id="rId43"/>
    <p:sldId id="326" r:id="rId44"/>
    <p:sldId id="327" r:id="rId45"/>
    <p:sldId id="328" r:id="rId46"/>
    <p:sldId id="329" r:id="rId47"/>
    <p:sldId id="330" r:id="rId48"/>
    <p:sldId id="331" r:id="rId49"/>
    <p:sldId id="332" r:id="rId50"/>
    <p:sldId id="333" r:id="rId51"/>
    <p:sldId id="334" r:id="rId52"/>
    <p:sldId id="336" r:id="rId53"/>
    <p:sldId id="341" r:id="rId54"/>
    <p:sldId id="342" r:id="rId55"/>
    <p:sldId id="343" r:id="rId56"/>
    <p:sldId id="344" r:id="rId57"/>
    <p:sldId id="345" r:id="rId58"/>
    <p:sldId id="346" r:id="rId59"/>
    <p:sldId id="347" r:id="rId60"/>
    <p:sldId id="348" r:id="rId61"/>
    <p:sldId id="349" r:id="rId62"/>
    <p:sldId id="350" r:id="rId63"/>
    <p:sldId id="337" r:id="rId64"/>
    <p:sldId id="338" r:id="rId65"/>
    <p:sldId id="339" r:id="rId66"/>
    <p:sldId id="351" r:id="rId67"/>
    <p:sldId id="286" r:id="rId68"/>
  </p:sldIdLst>
  <p:sldSz cx="9144000" cy="5143500" type="screen16x9"/>
  <p:notesSz cx="6858000" cy="9144000"/>
  <p:embeddedFontLst>
    <p:embeddedFont>
      <p:font typeface="Aviny" panose="020B0506030804020204" pitchFamily="34" charset="-78"/>
      <p:regular r:id="rId70"/>
    </p:embeddedFont>
    <p:embeddedFont>
      <p:font typeface="Calibri" panose="020F0502020204030204" pitchFamily="34" charset="0"/>
      <p:regular r:id="rId71"/>
      <p:bold r:id="rId72"/>
      <p:italic r:id="rId73"/>
      <p:boldItalic r:id="rId74"/>
    </p:embeddedFont>
    <p:embeddedFont>
      <p:font typeface="Kulim Park" panose="020B0604020202020204" charset="0"/>
      <p:regular r:id="rId75"/>
      <p:bold r:id="rId76"/>
      <p:italic r:id="rId77"/>
      <p:boldItalic r:id="rId78"/>
    </p:embeddedFont>
    <p:embeddedFont>
      <p:font typeface="Kulim Park Light"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24F0312-314F-452B-A71A-FB52E7FA6DC2}">
          <p14:sldIdLst>
            <p14:sldId id="285"/>
            <p14:sldId id="256"/>
            <p14:sldId id="290"/>
            <p14:sldId id="257"/>
            <p14:sldId id="292"/>
            <p14:sldId id="293"/>
            <p14:sldId id="294"/>
            <p14:sldId id="295"/>
            <p14:sldId id="297"/>
            <p14:sldId id="298"/>
            <p14:sldId id="299"/>
            <p14:sldId id="300"/>
            <p14:sldId id="291"/>
            <p14:sldId id="258"/>
            <p14:sldId id="287"/>
            <p14:sldId id="288"/>
            <p14:sldId id="289"/>
            <p14:sldId id="301"/>
            <p14:sldId id="302"/>
            <p14:sldId id="303"/>
            <p14:sldId id="304"/>
            <p14:sldId id="305"/>
            <p14:sldId id="306"/>
            <p14:sldId id="307"/>
            <p14:sldId id="308"/>
            <p14:sldId id="309"/>
            <p14:sldId id="310"/>
            <p14:sldId id="311"/>
            <p14:sldId id="312"/>
            <p14:sldId id="313"/>
            <p14:sldId id="315"/>
            <p14:sldId id="316"/>
            <p14:sldId id="296"/>
            <p14:sldId id="317"/>
            <p14:sldId id="318"/>
            <p14:sldId id="319"/>
            <p14:sldId id="320"/>
            <p14:sldId id="321"/>
            <p14:sldId id="322"/>
            <p14:sldId id="323"/>
            <p14:sldId id="325"/>
            <p14:sldId id="324"/>
            <p14:sldId id="326"/>
            <p14:sldId id="327"/>
            <p14:sldId id="328"/>
            <p14:sldId id="329"/>
            <p14:sldId id="330"/>
            <p14:sldId id="331"/>
            <p14:sldId id="332"/>
            <p14:sldId id="333"/>
            <p14:sldId id="334"/>
            <p14:sldId id="336"/>
            <p14:sldId id="341"/>
            <p14:sldId id="342"/>
            <p14:sldId id="343"/>
            <p14:sldId id="344"/>
            <p14:sldId id="345"/>
            <p14:sldId id="346"/>
            <p14:sldId id="347"/>
            <p14:sldId id="348"/>
            <p14:sldId id="349"/>
            <p14:sldId id="350"/>
            <p14:sldId id="337"/>
            <p14:sldId id="338"/>
            <p14:sldId id="339"/>
            <p14:sldId id="35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D31"/>
    <a:srgbClr val="E62A2B"/>
    <a:srgbClr val="C10360"/>
    <a:srgbClr val="7B146C"/>
    <a:srgbClr val="FFFFFF"/>
    <a:srgbClr val="EB2B2B"/>
    <a:srgbClr val="ECB032"/>
    <a:srgbClr val="EA7231"/>
    <a:srgbClr val="BA055E"/>
    <a:srgbClr val="F6F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B7BD1C-F54C-4534-A909-44603E2DE659}">
  <a:tblStyle styleId="{A2B7BD1C-F54C-4534-A909-44603E2DE6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3186" autoAdjust="0"/>
  </p:normalViewPr>
  <p:slideViewPr>
    <p:cSldViewPr snapToGrid="0">
      <p:cViewPr varScale="1">
        <p:scale>
          <a:sx n="86" d="100"/>
          <a:sy n="86" d="100"/>
        </p:scale>
        <p:origin x="17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76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9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8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8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4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6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0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2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8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5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6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6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76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36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2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4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0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74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6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7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292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917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75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85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51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497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22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975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297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76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314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25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6530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405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77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6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695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0173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018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87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47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536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33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4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5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09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 name="Google Shape;130;p13"/>
          <p:cNvGrpSpPr/>
          <p:nvPr/>
        </p:nvGrpSpPr>
        <p:grpSpPr>
          <a:xfrm>
            <a:off x="0" y="0"/>
            <a:ext cx="9144500" cy="5152028"/>
            <a:chOff x="0" y="0"/>
            <a:chExt cx="9144500" cy="5152028"/>
          </a:xfrm>
        </p:grpSpPr>
        <p:sp>
          <p:nvSpPr>
            <p:cNvPr id="131" name="Google Shape;131;p13"/>
            <p:cNvSpPr/>
            <p:nvPr/>
          </p:nvSpPr>
          <p:spPr>
            <a:xfrm>
              <a:off x="7448736" y="0"/>
              <a:ext cx="1695764" cy="2915696"/>
            </a:xfrm>
            <a:custGeom>
              <a:avLst/>
              <a:gdLst/>
              <a:ahLst/>
              <a:cxnLst/>
              <a:rect l="l" t="t" r="r" b="b"/>
              <a:pathLst>
                <a:path w="650341" h="1112861" extrusionOk="0">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0" y="2610500"/>
              <a:ext cx="1994013" cy="2541528"/>
            </a:xfrm>
            <a:custGeom>
              <a:avLst/>
              <a:gdLst/>
              <a:ahLst/>
              <a:cxnLst/>
              <a:rect l="l" t="t" r="r" b="b"/>
              <a:pathLst>
                <a:path w="764722" h="970049" extrusionOk="0">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7692032" y="0"/>
              <a:ext cx="1452406" cy="2617388"/>
            </a:xfrm>
            <a:custGeom>
              <a:avLst/>
              <a:gdLst/>
              <a:ahLst/>
              <a:cxnLst/>
              <a:rect l="l" t="t" r="r" b="b"/>
              <a:pathLst>
                <a:path w="557011" h="999003" extrusionOk="0">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0" y="2756070"/>
              <a:ext cx="1616827" cy="2395888"/>
            </a:xfrm>
            <a:custGeom>
              <a:avLst/>
              <a:gdLst/>
              <a:ahLst/>
              <a:cxnLst/>
              <a:rect l="l" t="t" r="r" b="b"/>
              <a:pathLst>
                <a:path w="620068" h="914461" extrusionOk="0">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7879130" y="0"/>
              <a:ext cx="1265261" cy="1852036"/>
            </a:xfrm>
            <a:custGeom>
              <a:avLst/>
              <a:gdLst/>
              <a:ahLst/>
              <a:cxnLst/>
              <a:rect l="l" t="t" r="r" b="b"/>
              <a:pathLst>
                <a:path w="485239" h="706884" extrusionOk="0">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0" y="2919658"/>
              <a:ext cx="1258526" cy="2232214"/>
            </a:xfrm>
            <a:custGeom>
              <a:avLst/>
              <a:gdLst/>
              <a:ahLst/>
              <a:cxnLst/>
              <a:rect l="l" t="t" r="r" b="b"/>
              <a:pathLst>
                <a:path w="482656" h="851990" extrusionOk="0">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089575" y="0"/>
              <a:ext cx="1054762" cy="1217967"/>
            </a:xfrm>
            <a:custGeom>
              <a:avLst/>
              <a:gdLst/>
              <a:ahLst/>
              <a:cxnLst/>
              <a:rect l="l" t="t" r="r" b="b"/>
              <a:pathLst>
                <a:path w="404511" h="464873" extrusionOk="0">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0" y="3209153"/>
              <a:ext cx="1067917" cy="1942573"/>
            </a:xfrm>
            <a:custGeom>
              <a:avLst/>
              <a:gdLst/>
              <a:ahLst/>
              <a:cxnLst/>
              <a:rect l="l" t="t" r="r" b="b"/>
              <a:pathLst>
                <a:path w="409556" h="741440" extrusionOk="0">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338976" y="0"/>
              <a:ext cx="805298" cy="1045498"/>
            </a:xfrm>
            <a:custGeom>
              <a:avLst/>
              <a:gdLst/>
              <a:ahLst/>
              <a:cxnLst/>
              <a:rect l="l" t="t" r="r" b="b"/>
              <a:pathLst>
                <a:path w="308839" h="399045" extrusionOk="0">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0" y="3473794"/>
              <a:ext cx="731962" cy="1677798"/>
            </a:xfrm>
            <a:custGeom>
              <a:avLst/>
              <a:gdLst/>
              <a:ahLst/>
              <a:cxnLst/>
              <a:rect l="l" t="t" r="r" b="b"/>
              <a:pathLst>
                <a:path w="280714" h="640381" extrusionOk="0">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556976" y="0"/>
              <a:ext cx="369694" cy="131794"/>
            </a:xfrm>
            <a:custGeom>
              <a:avLst/>
              <a:gdLst/>
              <a:ahLst/>
              <a:cxnLst/>
              <a:rect l="l" t="t" r="r" b="b"/>
              <a:pathLst>
                <a:path w="141781" h="50303" extrusionOk="0">
                  <a:moveTo>
                    <a:pt x="141782" y="0"/>
                  </a:moveTo>
                  <a:lnTo>
                    <a:pt x="0" y="0"/>
                  </a:lnTo>
                  <a:cubicBezTo>
                    <a:pt x="22572" y="66793"/>
                    <a:pt x="119499" y="67349"/>
                    <a:pt x="141782" y="0"/>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0" y="4839027"/>
              <a:ext cx="326660" cy="311874"/>
            </a:xfrm>
            <a:custGeom>
              <a:avLst/>
              <a:gdLst/>
              <a:ahLst/>
              <a:cxnLst/>
              <a:rect l="l" t="t" r="r" b="b"/>
              <a:pathLst>
                <a:path w="125277" h="119036" extrusionOk="0">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 y="-12"/>
            <a:ext cx="9144000" cy="5142760"/>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rtl="0">
              <a:spcBef>
                <a:spcPts val="0"/>
              </a:spcBef>
              <a:spcAft>
                <a:spcPts val="0"/>
              </a:spcAft>
              <a:buClr>
                <a:schemeClr val="lt1"/>
              </a:buClr>
              <a:buSzPts val="2000"/>
              <a:buChar char="■"/>
              <a:defRPr sz="2000">
                <a:solidFill>
                  <a:schemeClr val="lt1"/>
                </a:solidFill>
              </a:defRPr>
            </a:lvl9pPr>
          </a:lstStyle>
          <a:p>
            <a:endParaRPr/>
          </a:p>
        </p:txBody>
      </p:sp>
      <p:sp>
        <p:nvSpPr>
          <p:cNvPr id="39" name="Google Shape;39;p4"/>
          <p:cNvSpPr txBox="1"/>
          <p:nvPr/>
        </p:nvSpPr>
        <p:spPr>
          <a:xfrm>
            <a:off x="3593400" y="705169"/>
            <a:ext cx="1957200" cy="6537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latin typeface="Kulim Park"/>
                <a:ea typeface="Kulim Park"/>
                <a:cs typeface="Kulim Park"/>
                <a:sym typeface="Kulim Park"/>
              </a:rPr>
              <a:t>“</a:t>
            </a:r>
            <a:endParaRPr sz="96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5" y="-10"/>
            <a:ext cx="9145330" cy="5142763"/>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8"/>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8"/>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1FD99D5F-A76E-4C1D-AB95-E66DDB0BDB11}"/>
              </a:ext>
            </a:extLst>
          </p:cNvPr>
          <p:cNvSpPr txBox="1"/>
          <p:nvPr/>
        </p:nvSpPr>
        <p:spPr>
          <a:xfrm>
            <a:off x="2433433" y="1775638"/>
            <a:ext cx="4277133" cy="1015663"/>
          </a:xfrm>
          <a:prstGeom prst="rect">
            <a:avLst/>
          </a:prstGeom>
          <a:noFill/>
        </p:spPr>
        <p:txBody>
          <a:bodyPr wrap="none" rtlCol="0">
            <a:spAutoFit/>
          </a:bodyPr>
          <a:lstStyle/>
          <a:p>
            <a:pPr algn="ctr" rtl="1"/>
            <a:r>
              <a:rPr lang="fa-IR" sz="6000" dirty="0">
                <a:solidFill>
                  <a:srgbClr val="ECB032"/>
                </a:solidFill>
                <a:latin typeface="Aviny" panose="020B0506030804020204" pitchFamily="34" charset="-78"/>
                <a:cs typeface="Aviny" panose="020B0506030804020204" pitchFamily="34" charset="-78"/>
              </a:rPr>
              <a:t>بیمارستان هوشمند</a:t>
            </a:r>
            <a:endParaRPr lang="en-US" sz="6000" dirty="0">
              <a:solidFill>
                <a:srgbClr val="ECB032"/>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3C20D738-27F5-44C9-B820-345EA4E70F6D}"/>
              </a:ext>
            </a:extLst>
          </p:cNvPr>
          <p:cNvSpPr txBox="1"/>
          <p:nvPr/>
        </p:nvSpPr>
        <p:spPr>
          <a:xfrm>
            <a:off x="2212218" y="2938955"/>
            <a:ext cx="4719562"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ارائه ای از : حسین اسماعیلی، علی احمدی و یوسف سیاه منصوری</a:t>
            </a:r>
            <a:endParaRPr lang="en-US" sz="2000" dirty="0">
              <a:solidFill>
                <a:srgbClr val="EA7231"/>
              </a:solidFill>
              <a:latin typeface="Aviny" panose="020B0506030804020204" pitchFamily="34" charset="-78"/>
              <a:cs typeface="Aviny" panose="020B0506030804020204" pitchFamily="34" charset="-78"/>
            </a:endParaRPr>
          </a:p>
        </p:txBody>
      </p:sp>
      <p:sp>
        <p:nvSpPr>
          <p:cNvPr id="20" name="TextBox 19">
            <a:extLst>
              <a:ext uri="{FF2B5EF4-FFF2-40B4-BE49-F238E27FC236}">
                <a16:creationId xmlns:a16="http://schemas.microsoft.com/office/drawing/2014/main" id="{1963EA63-96FD-4699-811E-10EFA2F7E0D6}"/>
              </a:ext>
            </a:extLst>
          </p:cNvPr>
          <p:cNvSpPr txBox="1"/>
          <p:nvPr/>
        </p:nvSpPr>
        <p:spPr>
          <a:xfrm>
            <a:off x="3436110" y="3486719"/>
            <a:ext cx="2271777"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استاد : سرکار خانم عالیه عهدی</a:t>
            </a:r>
            <a:endParaRPr lang="en-US" sz="2000" dirty="0">
              <a:solidFill>
                <a:srgbClr val="EA7231"/>
              </a:solidFill>
              <a:latin typeface="Aviny" panose="020B0506030804020204" pitchFamily="34" charset="-78"/>
              <a:cs typeface="Aviny" panose="020B0506030804020204" pitchFamily="34" charset="-78"/>
            </a:endParaRPr>
          </a:p>
        </p:txBody>
      </p:sp>
      <p:sp>
        <p:nvSpPr>
          <p:cNvPr id="21" name="TextBox 20">
            <a:extLst>
              <a:ext uri="{FF2B5EF4-FFF2-40B4-BE49-F238E27FC236}">
                <a16:creationId xmlns:a16="http://schemas.microsoft.com/office/drawing/2014/main" id="{577B008D-7A37-4579-B37C-E01E09194A6D}"/>
              </a:ext>
            </a:extLst>
          </p:cNvPr>
          <p:cNvSpPr txBox="1"/>
          <p:nvPr/>
        </p:nvSpPr>
        <p:spPr>
          <a:xfrm>
            <a:off x="2696324" y="588334"/>
            <a:ext cx="3751348" cy="400110"/>
          </a:xfrm>
          <a:prstGeom prst="rect">
            <a:avLst/>
          </a:prstGeom>
          <a:noFill/>
        </p:spPr>
        <p:txBody>
          <a:bodyPr wrap="none" rtlCol="0">
            <a:spAutoFit/>
          </a:bodyPr>
          <a:lstStyle/>
          <a:p>
            <a:pPr algn="ctr" rtl="1"/>
            <a:r>
              <a:rPr lang="fa-IR" sz="2000" dirty="0">
                <a:solidFill>
                  <a:srgbClr val="FFFFFF"/>
                </a:solidFill>
                <a:latin typeface="Aviny" panose="020B0506030804020204" pitchFamily="34" charset="-78"/>
                <a:cs typeface="Aviny" panose="020B0506030804020204" pitchFamily="34" charset="-78"/>
              </a:rPr>
              <a:t>به نام خداوند شعرو غزل        خداوند روزی ده بی مثل</a:t>
            </a:r>
            <a:endParaRPr lang="en-US" sz="20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2241433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extBox 16">
            <a:extLst>
              <a:ext uri="{FF2B5EF4-FFF2-40B4-BE49-F238E27FC236}">
                <a16:creationId xmlns:a16="http://schemas.microsoft.com/office/drawing/2014/main" id="{16EAD991-7055-4250-B92C-448AB8D21ABE}"/>
              </a:ext>
            </a:extLst>
          </p:cNvPr>
          <p:cNvSpPr txBox="1"/>
          <p:nvPr/>
        </p:nvSpPr>
        <p:spPr>
          <a:xfrm>
            <a:off x="331821" y="0"/>
            <a:ext cx="513473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p>
          <a:p>
            <a:pPr algn="ctr" rtl="1"/>
            <a:r>
              <a:rPr lang="fa-IR" sz="3200" dirty="0">
                <a:solidFill>
                  <a:srgbClr val="7B146C"/>
                </a:solidFill>
                <a:latin typeface="Aviny" panose="020B0506030804020204" pitchFamily="34" charset="-78"/>
                <a:cs typeface="Aviny" panose="020B0506030804020204" pitchFamily="34" charset="-78"/>
              </a:rPr>
              <a:t> 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1D72C0D0-EDCF-4D6B-A985-DDFC00434977}"/>
              </a:ext>
            </a:extLst>
          </p:cNvPr>
          <p:cNvSpPr txBox="1"/>
          <p:nvPr/>
        </p:nvSpPr>
        <p:spPr>
          <a:xfrm>
            <a:off x="-188307" y="2242127"/>
            <a:ext cx="6869188" cy="1200329"/>
          </a:xfrm>
          <a:prstGeom prst="rect">
            <a:avLst/>
          </a:prstGeom>
          <a:noFill/>
        </p:spPr>
        <p:txBody>
          <a:bodyPr wrap="square" rtlCol="0">
            <a:spAutoFit/>
          </a:bodyPr>
          <a:lstStyle/>
          <a:p>
            <a:pPr algn="ctr" rtl="1"/>
            <a:r>
              <a:rPr lang="fa-IR" sz="1800" dirty="0">
                <a:solidFill>
                  <a:srgbClr val="BA055E"/>
                </a:solidFill>
                <a:latin typeface="Aviny" panose="020B0506030804020204" pitchFamily="34" charset="-78"/>
                <a:cs typeface="Aviny" panose="020B0506030804020204" pitchFamily="34" charset="-78"/>
              </a:rPr>
              <a:t>در یک بیمارستان هوشمند سامانه های الکترونیکی بسیاری استفاده می گردد. نکته قابل توجه در طراحی</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بیمارستانهای هوشمند ایجاد قابلیت ارتباط ما بین سیستمهای الکترونیکی مختلف نصب شده در یک</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 می باشد. سیستمهای مختلف الکترونیکی مورد استفاده در یک بیمارستان هوشمند به شرح زیر</a:t>
            </a:r>
            <a:endParaRPr lang="en-US" sz="1800" dirty="0">
              <a:solidFill>
                <a:srgbClr val="BA055E"/>
              </a:solidFill>
              <a:latin typeface="Aviny" panose="020B0506030804020204" pitchFamily="34" charset="-78"/>
              <a:cs typeface="Aviny" panose="020B0506030804020204" pitchFamily="34" charset="-78"/>
            </a:endParaRPr>
          </a:p>
          <a:p>
            <a:pPr algn="ct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می باشند.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86207272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1015663" y="846170"/>
            <a:ext cx="6517252" cy="4297330"/>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یکپارچه مدیریت اتاق عمل </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دوربین مداربسته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CCTV</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تردد (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ACCESS CONTROL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حفاظت پیرامونی(</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INTRUDER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اعلام و اطفاء حریق(</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FIRE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پیجینگ مرکزی و یا محلی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PAGING</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اطلاع رسانی و سرگرمی بیماران</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 </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PES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معاینه از راه دور از طریق ویدئو کنفرانس(</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VIDEO/DATA CONFERENCE</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پیشرفته ارتباط با پرستار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NURSE CALL STATION</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کمک ناوبری فرود هلیکوپتر بر روی بام بیمارستان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NDB</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algn="r">
              <a:buClr>
                <a:srgbClr val="FDBD31"/>
              </a:buClr>
            </a:pPr>
            <a:endParaRPr lang="en-US" dirty="0">
              <a:solidFill>
                <a:srgbClr val="BA055E"/>
              </a:solidFill>
              <a:latin typeface="Aviny" panose="020B0506030804020204" pitchFamily="34" charset="-78"/>
              <a:cs typeface="Aviny" panose="020B0506030804020204" pitchFamily="34" charset="-78"/>
            </a:endParaRPr>
          </a:p>
        </p:txBody>
      </p:sp>
      <p:sp>
        <p:nvSpPr>
          <p:cNvPr id="13" name="Rectangle: Rounded Corners 12">
            <a:extLst>
              <a:ext uri="{FF2B5EF4-FFF2-40B4-BE49-F238E27FC236}">
                <a16:creationId xmlns:a16="http://schemas.microsoft.com/office/drawing/2014/main" id="{30A416B9-2739-4308-BA44-73D851B8EFDC}"/>
              </a:ext>
            </a:extLst>
          </p:cNvPr>
          <p:cNvSpPr/>
          <p:nvPr/>
        </p:nvSpPr>
        <p:spPr>
          <a:xfrm>
            <a:off x="-21360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سیستم سرگرمی بیمار </a:t>
            </a:r>
            <a:r>
              <a:rPr lang="en-US" dirty="0">
                <a:solidFill>
                  <a:schemeClr val="tx1"/>
                </a:solidFill>
                <a:latin typeface="Aviny" panose="020B0506030804020204" pitchFamily="34" charset="-78"/>
                <a:cs typeface="Aviny" panose="020B0506030804020204" pitchFamily="34" charset="-78"/>
              </a:rPr>
              <a:t>(PES)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Patient Entertainment System</a:t>
            </a:r>
            <a:endParaRPr lang="en-US" dirty="0"/>
          </a:p>
        </p:txBody>
      </p:sp>
    </p:spTree>
    <p:extLst>
      <p:ext uri="{BB962C8B-B14F-4D97-AF65-F5344CB8AC3E}">
        <p14:creationId xmlns:p14="http://schemas.microsoft.com/office/powerpoint/2010/main" val="263533313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973134" y="888700"/>
            <a:ext cx="6517252" cy="3979294"/>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موقعیت یابی پرستاران، پزشکان و بیماران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RTLS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تجهیزات بیمارستان بر اساس تکنولوژی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مدیریت مصرف داروها در بیمارستان بر اساس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برق اضطراری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UPS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ساعت مرکزی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نوبت دهی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ناوگان آمبولانسی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AVL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داروخانه رباتیک هوشمند</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انتقال دارو، نمونه ها و یا فراورده های خونی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PTS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پارکینگ بیمارستان</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p:txBody>
      </p:sp>
    </p:spTree>
    <p:extLst>
      <p:ext uri="{BB962C8B-B14F-4D97-AF65-F5344CB8AC3E}">
        <p14:creationId xmlns:p14="http://schemas.microsoft.com/office/powerpoint/2010/main" val="9544103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442721" y="10633"/>
            <a:ext cx="4289957"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کاربرد تگ های </a:t>
            </a:r>
            <a:r>
              <a:rPr lang="en-US" sz="3200" dirty="0">
                <a:solidFill>
                  <a:srgbClr val="7B146C"/>
                </a:solidFill>
                <a:latin typeface="Aviny" panose="020B0506030804020204" pitchFamily="34" charset="-78"/>
                <a:cs typeface="Aviny" panose="020B0506030804020204" pitchFamily="34" charset="-78"/>
              </a:rPr>
              <a:t> RFID </a:t>
            </a:r>
            <a:r>
              <a:rPr lang="fa-IR" sz="3200" dirty="0">
                <a:solidFill>
                  <a:srgbClr val="7B146C"/>
                </a:solidFill>
                <a:latin typeface="Aviny" panose="020B0506030804020204" pitchFamily="34" charset="-78"/>
                <a:cs typeface="Aviny" panose="020B0506030804020204" pitchFamily="34" charset="-78"/>
              </a:rPr>
              <a:t>در هوشمند سازی</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 بیمارستان ها</a:t>
            </a:r>
            <a:endParaRPr lang="en-US" sz="3200" dirty="0">
              <a:solidFill>
                <a:srgbClr val="7B146C"/>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BB021416-E426-4385-BB3B-608AD4904936}"/>
              </a:ext>
            </a:extLst>
          </p:cNvPr>
          <p:cNvSpPr/>
          <p:nvPr/>
        </p:nvSpPr>
        <p:spPr>
          <a:xfrm>
            <a:off x="-17107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سامانه شناسایی با امواج رادیویی </a:t>
            </a:r>
            <a:r>
              <a:rPr lang="en-US" dirty="0">
                <a:solidFill>
                  <a:schemeClr val="tx1"/>
                </a:solidFill>
                <a:latin typeface="Aviny" panose="020B0506030804020204" pitchFamily="34" charset="-78"/>
                <a:cs typeface="Aviny" panose="020B0506030804020204" pitchFamily="34" charset="-78"/>
              </a:rPr>
              <a:t>(RFID)</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Radio-frequency Identification</a:t>
            </a:r>
            <a:endParaRPr lang="en-US" dirty="0"/>
          </a:p>
        </p:txBody>
      </p:sp>
      <p:sp>
        <p:nvSpPr>
          <p:cNvPr id="7" name="TextBox 6">
            <a:extLst>
              <a:ext uri="{FF2B5EF4-FFF2-40B4-BE49-F238E27FC236}">
                <a16:creationId xmlns:a16="http://schemas.microsoft.com/office/drawing/2014/main" id="{F2CBCF1D-70C6-428B-A301-BE8F178ECBD5}"/>
              </a:ext>
            </a:extLst>
          </p:cNvPr>
          <p:cNvSpPr txBox="1"/>
          <p:nvPr/>
        </p:nvSpPr>
        <p:spPr>
          <a:xfrm>
            <a:off x="-104342" y="1893521"/>
            <a:ext cx="5998757"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یک بیمارستان هوشمند به محض این که بیمار به بخش پذیرش بیمارستان مراجعه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می کند و مقدمات لازم برای بستری و درمان بیمار فراهم می شود با استفاده از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تگ </a:t>
            </a:r>
            <a:r>
              <a:rPr lang="en-US" sz="1800" dirty="0">
                <a:solidFill>
                  <a:srgbClr val="BA055E"/>
                </a:solidFill>
                <a:latin typeface="Aviny" panose="020B0506030804020204" pitchFamily="34" charset="-78"/>
                <a:cs typeface="Aviny" panose="020B0506030804020204" pitchFamily="34" charset="-78"/>
              </a:rPr>
              <a:t> RFID </a:t>
            </a: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که به صورت دستبند ارائه می شود، بیمار در تمام قسمت های این مرکز درمانی تحت کنترل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مراقبت قرار می گیرد.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برخلاف بیمارستان های معمولی در این بیمارستان از سیم ها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کابل هایی که به نظر می رسد باید جزو جدایی ناپذیر تجهیزات و امکانات پزشکی باشد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همچنین اسناد و مدارک کاغذی و حتی فیلم های رادیولوژی که استفاده از آنها در</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تشخیص بیماری ها قدمتی دیرینه دارد، هیچ نشانی پیدا نمی کنید.</a:t>
            </a:r>
          </a:p>
        </p:txBody>
      </p:sp>
      <p:sp>
        <p:nvSpPr>
          <p:cNvPr id="10" name="TextBox 9">
            <a:extLst>
              <a:ext uri="{FF2B5EF4-FFF2-40B4-BE49-F238E27FC236}">
                <a16:creationId xmlns:a16="http://schemas.microsoft.com/office/drawing/2014/main" id="{5D1766BA-5E55-47BB-B9D8-ECEEB4A4C98A}"/>
              </a:ext>
            </a:extLst>
          </p:cNvPr>
          <p:cNvSpPr txBox="1"/>
          <p:nvPr/>
        </p:nvSpPr>
        <p:spPr>
          <a:xfrm>
            <a:off x="93027" y="4087548"/>
            <a:ext cx="6811480" cy="646331"/>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اغلب کارها و امور مربوط به بیماران از پذیرش تا بستری و تشخیص و درمان از طریق کارمندان رباتیک و بدون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نیاز به پیگیری های مکرر به صورت خودکار انجام می شود.</a:t>
            </a:r>
            <a:endParaRPr lang="en-US" sz="1800" dirty="0">
              <a:solidFill>
                <a:srgbClr val="E62A2B"/>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a:stretch/>
        </p:blipFill>
        <p:spPr>
          <a:xfrm>
            <a:off x="6550740" y="935080"/>
            <a:ext cx="2382282" cy="2382282"/>
          </a:xfrm>
          <a:prstGeom prst="ellipse">
            <a:avLst/>
          </a:prstGeom>
          <a:effectLst>
            <a:outerShdw blurRad="152400" dir="21540000" algn="l" rotWithShape="0">
              <a:prstClr val="black">
                <a:alpha val="30000"/>
              </a:prstClr>
            </a:outerShdw>
          </a:effectLst>
        </p:spPr>
      </p:pic>
    </p:spTree>
    <p:extLst>
      <p:ext uri="{BB962C8B-B14F-4D97-AF65-F5344CB8AC3E}">
        <p14:creationId xmlns:p14="http://schemas.microsoft.com/office/powerpoint/2010/main" val="28042228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2432" t="-181" b="18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2" name="TextBox 11">
            <a:extLst>
              <a:ext uri="{FF2B5EF4-FFF2-40B4-BE49-F238E27FC236}">
                <a16:creationId xmlns:a16="http://schemas.microsoft.com/office/drawing/2014/main" id="{538D3ED2-671D-4F4F-A031-639862669471}"/>
              </a:ext>
            </a:extLst>
          </p:cNvPr>
          <p:cNvSpPr txBox="1"/>
          <p:nvPr/>
        </p:nvSpPr>
        <p:spPr>
          <a:xfrm>
            <a:off x="0" y="1312288"/>
            <a:ext cx="3966072" cy="1754326"/>
          </a:xfrm>
          <a:prstGeom prst="rect">
            <a:avLst/>
          </a:prstGeom>
          <a:noFill/>
        </p:spPr>
        <p:txBody>
          <a:bodyPr wrap="square" rtlCol="0">
            <a:spAutoFit/>
          </a:bodyPr>
          <a:lstStyle/>
          <a:p>
            <a:pPr algn="r" rtl="1"/>
            <a:r>
              <a:rPr lang="fa-IR" sz="1800" dirty="0">
                <a:solidFill>
                  <a:srgbClr val="BA055E"/>
                </a:solidFill>
                <a:latin typeface="Aviny" panose="020B0506030804020204" pitchFamily="34" charset="-78"/>
                <a:cs typeface="Aviny" panose="020B0506030804020204" pitchFamily="34" charset="-78"/>
              </a:rPr>
              <a:t>                    احضار پرستار </a:t>
            </a:r>
            <a:r>
              <a:rPr lang="en-US" sz="1800" dirty="0">
                <a:solidFill>
                  <a:srgbClr val="BA055E"/>
                </a:solidFill>
                <a:latin typeface="Aviny" panose="020B0506030804020204" pitchFamily="34" charset="-78"/>
                <a:cs typeface="Aviny" panose="020B0506030804020204" pitchFamily="34" charset="-78"/>
              </a:rPr>
              <a:t>Nurse Call) </a:t>
            </a:r>
            <a:r>
              <a:rPr lang="fa-IR" sz="1800" dirty="0">
                <a:solidFill>
                  <a:srgbClr val="BA055E"/>
                </a:solidFill>
                <a:latin typeface="Aviny" panose="020B0506030804020204" pitchFamily="34" charset="-78"/>
                <a:cs typeface="Aviny" panose="020B0506030804020204" pitchFamily="34" charset="-78"/>
              </a:rPr>
              <a:t>) در حالت کلی به فراخواندن</a:t>
            </a:r>
          </a:p>
          <a:p>
            <a:pPr algn="r" rtl="1"/>
            <a:r>
              <a:rPr lang="fa-IR" sz="1800" dirty="0">
                <a:solidFill>
                  <a:srgbClr val="BA055E"/>
                </a:solidFill>
                <a:latin typeface="Aviny" panose="020B0506030804020204" pitchFamily="34" charset="-78"/>
                <a:cs typeface="Aviny" panose="020B0506030804020204" pitchFamily="34" charset="-78"/>
              </a:rPr>
              <a:t>                واحد پرستاری به قسمت یا بخشی از ساختمان درمانگاه</a:t>
            </a:r>
          </a:p>
          <a:p>
            <a:pPr algn="r" rtl="1"/>
            <a:r>
              <a:rPr lang="fa-IR" sz="1800" dirty="0">
                <a:solidFill>
                  <a:srgbClr val="BA055E"/>
                </a:solidFill>
                <a:latin typeface="Aviny" panose="020B0506030804020204" pitchFamily="34" charset="-78"/>
                <a:cs typeface="Aviny" panose="020B0506030804020204" pitchFamily="34" charset="-78"/>
              </a:rPr>
              <a:t>            (بیمارستان، مطب و…) گفته می‌شود. یکی از راهکارهای</a:t>
            </a:r>
          </a:p>
          <a:p>
            <a:pPr algn="r" rtl="1"/>
            <a:r>
              <a:rPr lang="fa-IR" sz="1800" dirty="0">
                <a:solidFill>
                  <a:srgbClr val="BA055E"/>
                </a:solidFill>
                <a:latin typeface="Aviny" panose="020B0506030804020204" pitchFamily="34" charset="-78"/>
                <a:cs typeface="Aviny" panose="020B0506030804020204" pitchFamily="34" charset="-78"/>
              </a:rPr>
              <a:t>        هوشمند سازی بیمارستان‌ها نصب و راه اندازی تجهیزات </a:t>
            </a:r>
          </a:p>
          <a:p>
            <a:pPr algn="r" rtl="1"/>
            <a:r>
              <a:rPr lang="fa-IR" sz="1800" dirty="0">
                <a:solidFill>
                  <a:srgbClr val="BA055E"/>
                </a:solidFill>
                <a:latin typeface="Aviny" panose="020B0506030804020204" pitchFamily="34" charset="-78"/>
                <a:cs typeface="Aviny" panose="020B0506030804020204" pitchFamily="34" charset="-78"/>
              </a:rPr>
              <a:t>    سیستم احضار پرستار و سامانه اعلام کد اضطراری بیمارستان</a:t>
            </a:r>
          </a:p>
          <a:p>
            <a:pPr algn="r" rtl="1"/>
            <a:r>
              <a:rPr lang="fa-IR" sz="1800" dirty="0">
                <a:solidFill>
                  <a:srgbClr val="BA055E"/>
                </a:solidFill>
                <a:latin typeface="Aviny" panose="020B0506030804020204" pitchFamily="34" charset="-78"/>
                <a:cs typeface="Aviny" panose="020B0506030804020204" pitchFamily="34" charset="-78"/>
              </a:rPr>
              <a:t>   می‌باشد.</a:t>
            </a:r>
            <a:endParaRPr lang="en-US" sz="1800" dirty="0">
              <a:solidFill>
                <a:srgbClr val="BA055E"/>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DAA69D97-1680-48B9-B848-5F7CA94E9181}"/>
              </a:ext>
            </a:extLst>
          </p:cNvPr>
          <p:cNvSpPr txBox="1"/>
          <p:nvPr/>
        </p:nvSpPr>
        <p:spPr>
          <a:xfrm>
            <a:off x="-106619" y="3086240"/>
            <a:ext cx="3993401" cy="2031325"/>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  احضار پرستار در حالت کلی به فراخواندن واحد پرستاری به</a:t>
            </a:r>
          </a:p>
          <a:p>
            <a:pPr algn="r" rtl="1"/>
            <a:r>
              <a:rPr lang="fa-IR" sz="1800" dirty="0">
                <a:solidFill>
                  <a:srgbClr val="E62A2B"/>
                </a:solidFill>
                <a:latin typeface="Aviny" panose="020B0506030804020204" pitchFamily="34" charset="-78"/>
                <a:cs typeface="Aviny" panose="020B0506030804020204" pitchFamily="34" charset="-78"/>
              </a:rPr>
              <a:t>            قسمت یا بخشی از ساختمان درمانگاه (بیمارستان، مطب</a:t>
            </a:r>
          </a:p>
          <a:p>
            <a:pPr algn="r" rtl="1"/>
            <a:r>
              <a:rPr lang="fa-IR" sz="1800" dirty="0">
                <a:solidFill>
                  <a:srgbClr val="E62A2B"/>
                </a:solidFill>
                <a:latin typeface="Aviny" panose="020B0506030804020204" pitchFamily="34" charset="-78"/>
                <a:cs typeface="Aviny" panose="020B0506030804020204" pitchFamily="34" charset="-78"/>
              </a:rPr>
              <a:t>                   و…)  گفته می‌شود. این سیستم در کنسول بالاسری</a:t>
            </a:r>
          </a:p>
          <a:p>
            <a:pPr algn="r" rtl="1"/>
            <a:r>
              <a:rPr lang="fa-IR" sz="1800" dirty="0">
                <a:solidFill>
                  <a:srgbClr val="E62A2B"/>
                </a:solidFill>
                <a:latin typeface="Aviny" panose="020B0506030804020204" pitchFamily="34" charset="-78"/>
                <a:cs typeface="Aviny" panose="020B0506030804020204" pitchFamily="34" charset="-78"/>
              </a:rPr>
              <a:t>                     تخت بیمار قرار می‌گیرد.این سیستم به بیماران اجازه</a:t>
            </a:r>
          </a:p>
          <a:p>
            <a:pPr algn="r" rtl="1"/>
            <a:r>
              <a:rPr lang="fa-IR" sz="1800" dirty="0">
                <a:solidFill>
                  <a:srgbClr val="E62A2B"/>
                </a:solidFill>
                <a:latin typeface="Aviny" panose="020B0506030804020204" pitchFamily="34" charset="-78"/>
                <a:cs typeface="Aviny" panose="020B0506030804020204" pitchFamily="34" charset="-78"/>
              </a:rPr>
              <a:t>                   می‌دهد درخواست‌های رسیدگی، بهداشتی و … خود را</a:t>
            </a:r>
          </a:p>
          <a:p>
            <a:pPr algn="r" rtl="1"/>
            <a:r>
              <a:rPr lang="fa-IR" sz="1800" dirty="0">
                <a:solidFill>
                  <a:srgbClr val="E62A2B"/>
                </a:solidFill>
                <a:latin typeface="Aviny" panose="020B0506030804020204" pitchFamily="34" charset="-78"/>
                <a:cs typeface="Aviny" panose="020B0506030804020204" pitchFamily="34" charset="-78"/>
              </a:rPr>
              <a:t>                از راه دور با پرستار یا سایر کارکنان حاضر در درمانگاه در میان</a:t>
            </a:r>
          </a:p>
          <a:p>
            <a:pPr algn="r" rtl="1"/>
            <a:r>
              <a:rPr lang="fa-IR" sz="1800" dirty="0">
                <a:solidFill>
                  <a:srgbClr val="E62A2B"/>
                </a:solidFill>
                <a:latin typeface="Aviny" panose="020B0506030804020204" pitchFamily="34" charset="-78"/>
                <a:cs typeface="Aviny" panose="020B0506030804020204" pitchFamily="34" charset="-78"/>
              </a:rPr>
              <a:t>         بگذارند.</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7099" r="29743"/>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B4062E3D-679D-408E-B367-E114827D17A1}"/>
              </a:ext>
            </a:extLst>
          </p:cNvPr>
          <p:cNvSpPr txBox="1"/>
          <p:nvPr/>
        </p:nvSpPr>
        <p:spPr>
          <a:xfrm>
            <a:off x="-76688" y="1265274"/>
            <a:ext cx="3956531"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هنگامی که دکمه احضار پرستار فشار داده می‌شود،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درخواست وی به دستگاه مرکزی مستقر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انتقال داده شده و به پرستاران حاضر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با استفاده از آلارم و چراغ چشمک زن هشدار می‌دهد و</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پرستار یا دستیار پرستار به احضارهای دریافتی رسیدگی می‌کنند</a:t>
            </a:r>
            <a:endParaRPr lang="en-US" sz="1800" dirty="0">
              <a:solidFill>
                <a:srgbClr val="E62A2B"/>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72D953-A100-4A93-9A4A-8AACF4EB732F}"/>
              </a:ext>
            </a:extLst>
          </p:cNvPr>
          <p:cNvSpPr txBox="1"/>
          <p:nvPr/>
        </p:nvSpPr>
        <p:spPr>
          <a:xfrm>
            <a:off x="-25392" y="2817627"/>
            <a:ext cx="3905235" cy="1477328"/>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سیستم احضار پرستار هوشمند جهت استفاده مراکز درمانی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 هایی که علاوه بر احضار پرستار نیاز به نمایش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خودکار اطلاعات بیمار اعم از نام و نام خانوادگی،</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نوع بیماری ، تاریخ بستری ، پزشک معالج و .. نیز دارند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طراحی و پیاده سازی شده است.</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112536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7687" t="-667" r="11468" b="-66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65279B8E-609A-400F-8A6E-D05E47DECA22}"/>
              </a:ext>
            </a:extLst>
          </p:cNvPr>
          <p:cNvSpPr txBox="1"/>
          <p:nvPr/>
        </p:nvSpPr>
        <p:spPr>
          <a:xfrm>
            <a:off x="-112334" y="1244010"/>
            <a:ext cx="4007828" cy="1477328"/>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نیاز اکثر مراکز درمانی به جایگزینی یادداشت اطلاعات بیمار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 روی تخته وایت برد با سیستم هوشمندی که به صورت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خودکار اطلاعات را نمایش دهد.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نمایشگر ۵ اینچ به</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صورت اتوماتیک و با اتصال به سیستم </a:t>
            </a:r>
            <a:r>
              <a:rPr lang="en-US" sz="1800" dirty="0">
                <a:solidFill>
                  <a:srgbClr val="BA055E"/>
                </a:solidFill>
                <a:latin typeface="Aviny" panose="020B0506030804020204" pitchFamily="34" charset="-78"/>
                <a:cs typeface="Aviny" panose="020B0506030804020204" pitchFamily="34" charset="-78"/>
              </a:rPr>
              <a:t> HIS </a:t>
            </a:r>
            <a:r>
              <a:rPr lang="fa-IR" sz="1800" dirty="0">
                <a:solidFill>
                  <a:srgbClr val="BA055E"/>
                </a:solidFill>
                <a:latin typeface="Aviny" panose="020B0506030804020204" pitchFamily="34" charset="-78"/>
                <a:cs typeface="Aviny" panose="020B0506030804020204" pitchFamily="34" charset="-78"/>
              </a:rPr>
              <a:t>مرکز، اطلاعات</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 بیمار را نمایش می دهد.</a:t>
            </a:r>
          </a:p>
        </p:txBody>
      </p:sp>
      <p:sp>
        <p:nvSpPr>
          <p:cNvPr id="8" name="TextBox 7">
            <a:extLst>
              <a:ext uri="{FF2B5EF4-FFF2-40B4-BE49-F238E27FC236}">
                <a16:creationId xmlns:a16="http://schemas.microsoft.com/office/drawing/2014/main" id="{B933EDED-A6DD-47D9-9358-0C525D1D1D5F}"/>
              </a:ext>
            </a:extLst>
          </p:cNvPr>
          <p:cNvSpPr txBox="1"/>
          <p:nvPr/>
        </p:nvSpPr>
        <p:spPr>
          <a:xfrm>
            <a:off x="-61302" y="3186383"/>
            <a:ext cx="3903633" cy="1754326"/>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استانداردهای دیگر احضار پرستار فناوری بیمارستانی اعم</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از کلید زیربالشتی، چراغ سردری، کلید کششی،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ارتباط</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صوتی دوطرفه با ایستگاه پرستاری ،کلید </a:t>
            </a:r>
            <a:r>
              <a:rPr lang="en-US" sz="1800" dirty="0">
                <a:solidFill>
                  <a:srgbClr val="E62A2B"/>
                </a:solidFill>
                <a:latin typeface="Aviny" panose="020B0506030804020204" pitchFamily="34" charset="-78"/>
                <a:cs typeface="Aviny" panose="020B0506030804020204" pitchFamily="34" charset="-78"/>
              </a:rPr>
              <a:t>CPR </a:t>
            </a: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این سیستم موجود می باشد.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سنسور های دما،</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دود، حرکت و کنترل تردد به صورت  ماژولار در این</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سیستم یکپارچه می شوند.</a:t>
            </a:r>
            <a:endParaRPr lang="en-US" sz="1800" dirty="0">
              <a:solidFill>
                <a:srgbClr val="E62A2B"/>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69EC0593-E6D5-45F7-8702-012E67316EB1}"/>
              </a:ext>
            </a:extLst>
          </p:cNvPr>
          <p:cNvSpPr/>
          <p:nvPr/>
        </p:nvSpPr>
        <p:spPr>
          <a:xfrm>
            <a:off x="-288035" y="2571750"/>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dirty="0">
              <a:solidFill>
                <a:schemeClr val="tx1"/>
              </a:solidFill>
              <a:latin typeface="Aviny" panose="020B0506030804020204" pitchFamily="34" charset="-78"/>
              <a:cs typeface="Aviny" panose="020B0506030804020204" pitchFamily="34" charset="-78"/>
            </a:endParaRPr>
          </a:p>
          <a:p>
            <a:pPr algn="r" rtl="1"/>
            <a:r>
              <a:rPr lang="fa-IR" dirty="0">
                <a:solidFill>
                  <a:schemeClr val="tx1"/>
                </a:solidFill>
                <a:latin typeface="Aviny" panose="020B0506030804020204" pitchFamily="34" charset="-78"/>
                <a:cs typeface="Aviny" panose="020B0506030804020204" pitchFamily="34" charset="-78"/>
              </a:rPr>
              <a:t>سیستم اطلاعات بیمارستان </a:t>
            </a:r>
            <a:r>
              <a:rPr lang="en-US" dirty="0">
                <a:solidFill>
                  <a:schemeClr val="tx1"/>
                </a:solidFill>
                <a:latin typeface="Aviny" panose="020B0506030804020204" pitchFamily="34" charset="-78"/>
                <a:cs typeface="Aviny" panose="020B0506030804020204" pitchFamily="34" charset="-78"/>
              </a:rPr>
              <a:t>(HIS)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Hospital  information system</a:t>
            </a:r>
          </a:p>
          <a:p>
            <a:pPr algn="r"/>
            <a:endParaRPr lang="en-US" dirty="0"/>
          </a:p>
        </p:txBody>
      </p:sp>
    </p:spTree>
    <p:extLst>
      <p:ext uri="{BB962C8B-B14F-4D97-AF65-F5344CB8AC3E}">
        <p14:creationId xmlns:p14="http://schemas.microsoft.com/office/powerpoint/2010/main" val="3729057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A1FF9C9A-DD89-4987-8350-36CFEB406C82}"/>
              </a:ext>
            </a:extLst>
          </p:cNvPr>
          <p:cNvPicPr>
            <a:picLocks noChangeAspect="1"/>
          </p:cNvPicPr>
          <p:nvPr/>
        </p:nvPicPr>
        <p:blipFill rotWithShape="1">
          <a:blip r:embed="rId3"/>
          <a:srcRect/>
          <a:stretch/>
        </p:blipFill>
        <p:spPr>
          <a:xfrm>
            <a:off x="616688" y="116958"/>
            <a:ext cx="3955312" cy="2591412"/>
          </a:xfrm>
          <a:prstGeom prst="round2DiagRect">
            <a:avLst/>
          </a:prstGeom>
        </p:spPr>
      </p:pic>
      <p:sp>
        <p:nvSpPr>
          <p:cNvPr id="5" name="TextBox 4">
            <a:extLst>
              <a:ext uri="{FF2B5EF4-FFF2-40B4-BE49-F238E27FC236}">
                <a16:creationId xmlns:a16="http://schemas.microsoft.com/office/drawing/2014/main" id="{C172F59E-4B9C-4F5E-949F-BD36FED92C42}"/>
              </a:ext>
            </a:extLst>
          </p:cNvPr>
          <p:cNvSpPr txBox="1"/>
          <p:nvPr/>
        </p:nvSpPr>
        <p:spPr>
          <a:xfrm>
            <a:off x="4572000" y="2571750"/>
            <a:ext cx="3417923" cy="1323439"/>
          </a:xfrm>
          <a:prstGeom prst="rect">
            <a:avLst/>
          </a:prstGeom>
          <a:noFill/>
        </p:spPr>
        <p:txBody>
          <a:bodyPr wrap="none" rtlCol="0">
            <a:spAutoFit/>
          </a:bodyPr>
          <a:lstStyle/>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اندازه گیری فعالیت های پرستاران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افزایش رضایتمندی بیماران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ضبط و پیگیری مکالمات</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یکپارچه با ابزارهای همراه مانند موبایل</a:t>
            </a:r>
          </a:p>
        </p:txBody>
      </p:sp>
      <p:sp>
        <p:nvSpPr>
          <p:cNvPr id="9" name="TextBox 8">
            <a:extLst>
              <a:ext uri="{FF2B5EF4-FFF2-40B4-BE49-F238E27FC236}">
                <a16:creationId xmlns:a16="http://schemas.microsoft.com/office/drawing/2014/main" id="{2AA732B8-99BF-4A6C-A1CC-73AC6C801C28}"/>
              </a:ext>
            </a:extLst>
          </p:cNvPr>
          <p:cNvSpPr txBox="1"/>
          <p:nvPr/>
        </p:nvSpPr>
        <p:spPr>
          <a:xfrm>
            <a:off x="2444611" y="3895189"/>
            <a:ext cx="5253361" cy="646331"/>
          </a:xfrm>
          <a:prstGeom prst="rect">
            <a:avLst/>
          </a:prstGeom>
          <a:noFill/>
        </p:spPr>
        <p:txBody>
          <a:bodyPr wrap="none" rtlCol="0">
            <a:spAutoFit/>
          </a:bodyPr>
          <a:lstStyle/>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سیستم بر روی کابل کشی استاندارد بیمارستان تحت پروتکل </a:t>
            </a:r>
            <a:r>
              <a:rPr lang="en-US" sz="1800" dirty="0">
                <a:solidFill>
                  <a:srgbClr val="E62A2B"/>
                </a:solidFill>
                <a:latin typeface="Aviny" panose="020B0506030804020204" pitchFamily="34" charset="-78"/>
                <a:cs typeface="Aviny" panose="020B0506030804020204" pitchFamily="34" charset="-78"/>
              </a:rPr>
              <a:t>TCP/IP</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کار میکند</a:t>
            </a:r>
          </a:p>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زیر ساخت اینترنت اشیاء بر روی این سیستم وجود دارد</a:t>
            </a:r>
          </a:p>
        </p:txBody>
      </p:sp>
    </p:spTree>
    <p:extLst>
      <p:ext uri="{BB962C8B-B14F-4D97-AF65-F5344CB8AC3E}">
        <p14:creationId xmlns:p14="http://schemas.microsoft.com/office/powerpoint/2010/main" val="19143661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0005" t="-2870" r="22635" b="2870"/>
          <a:stretch/>
        </p:blipFill>
        <p:spPr>
          <a:xfrm>
            <a:off x="4821786" y="-144966"/>
            <a:ext cx="4389120" cy="5266999"/>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4412" y="0"/>
            <a:ext cx="23759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تلفن تحت شبکه</a:t>
            </a:r>
            <a:endParaRPr lang="en-US" sz="3600" dirty="0">
              <a:solidFill>
                <a:srgbClr val="7B146C"/>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6C9B9BE2-2B85-4D18-AF40-F8F9DB675A59}"/>
              </a:ext>
            </a:extLst>
          </p:cNvPr>
          <p:cNvSpPr txBox="1"/>
          <p:nvPr/>
        </p:nvSpPr>
        <p:spPr>
          <a:xfrm>
            <a:off x="-3595484" y="914399"/>
            <a:ext cx="7484438" cy="3785652"/>
          </a:xfrm>
          <a:prstGeom prst="rect">
            <a:avLst/>
          </a:prstGeom>
          <a:noFill/>
        </p:spPr>
        <p:txBody>
          <a:bodyPr wrap="square" rtlCol="0">
            <a:spAutoFit/>
          </a:bodyPr>
          <a:lstStyle/>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استفاده از کابل کشی های شبکه</a:t>
            </a:r>
          </a:p>
          <a:p>
            <a:pPr algn="r" rtl="1"/>
            <a:r>
              <a:rPr lang="en-US" sz="1600" dirty="0">
                <a:solidFill>
                  <a:srgbClr val="EB2B2B"/>
                </a:solidFill>
                <a:latin typeface="Aviny" panose="020B0506030804020204" pitchFamily="34" charset="-78"/>
                <a:cs typeface="Aviny" panose="020B0506030804020204" pitchFamily="34" charset="-78"/>
              </a:rPr>
              <a:t>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امکانات تلفنی بسیار بیشتر از جمله کیفیت صدای </a:t>
            </a:r>
            <a:r>
              <a:rPr lang="en-US" sz="1600" dirty="0">
                <a:solidFill>
                  <a:srgbClr val="C10360"/>
                </a:solidFill>
                <a:latin typeface="Aviny" panose="020B0506030804020204" pitchFamily="34" charset="-78"/>
                <a:cs typeface="Aviny" panose="020B0506030804020204" pitchFamily="34" charset="-78"/>
              </a:rPr>
              <a:t>HD، </a:t>
            </a:r>
            <a:r>
              <a:rPr lang="fa-IR" sz="1600" dirty="0">
                <a:solidFill>
                  <a:srgbClr val="C10360"/>
                </a:solidFill>
                <a:latin typeface="Aviny" panose="020B0506030804020204" pitchFamily="34" charset="-78"/>
                <a:cs typeface="Aviny" panose="020B0506030804020204" pitchFamily="34" charset="-78"/>
              </a:rPr>
              <a:t>قابلیت</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ضبط مکالمات و مانیتورینگ آنها به صورت آنلاین از داخل و یا</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بیرون شبکه ، امکان انتقال داخلی ها و جابجایی آنها به آسانی و</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تنها با جابجایی گوشی تلفن ، دفترچه تلفن مرکزی، نشان دادن نام</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و مشخصات هر داخلی در هنگام تماس و ...</a:t>
            </a:r>
          </a:p>
          <a:p>
            <a:pPr algn="r" rtl="1"/>
            <a:r>
              <a:rPr lang="fa-IR" sz="1600" dirty="0">
                <a:solidFill>
                  <a:srgbClr val="EB2B2B"/>
                </a:solidFill>
                <a:latin typeface="Aviny" panose="020B0506030804020204" pitchFamily="34" charset="-78"/>
                <a:cs typeface="Aviny" panose="020B0506030804020204" pitchFamily="34" charset="-78"/>
              </a:rPr>
              <a:t>امکان اتصاال دو یا چند ساختمان و یا مرکز یک سازمان به هم تحت</a:t>
            </a:r>
            <a:endParaRPr lang="en-US" sz="1600" dirty="0">
              <a:solidFill>
                <a:srgbClr val="EB2B2B"/>
              </a:solidFill>
              <a:latin typeface="Aviny" panose="020B0506030804020204" pitchFamily="34" charset="-78"/>
              <a:cs typeface="Aviny" panose="020B0506030804020204" pitchFamily="34" charset="-78"/>
            </a:endParaRPr>
          </a:p>
          <a:p>
            <a:pPr algn="r" rtl="1"/>
            <a:r>
              <a:rPr lang="fa-IR" sz="1600" dirty="0">
                <a:solidFill>
                  <a:srgbClr val="EB2B2B"/>
                </a:solidFill>
                <a:latin typeface="Aviny" panose="020B0506030804020204" pitchFamily="34" charset="-78"/>
                <a:cs typeface="Aviny" panose="020B0506030804020204" pitchFamily="34" charset="-78"/>
              </a:rPr>
              <a:t> پوشش یک شبکه تلفنی واحد</a:t>
            </a:r>
          </a:p>
          <a:p>
            <a:pPr algn="r" rtl="1"/>
            <a:r>
              <a:rPr lang="fa-IR" sz="1600" dirty="0">
                <a:solidFill>
                  <a:srgbClr val="C10360"/>
                </a:solidFill>
                <a:latin typeface="Aviny" panose="020B0506030804020204" pitchFamily="34" charset="-78"/>
                <a:cs typeface="Aviny" panose="020B0506030804020204" pitchFamily="34" charset="-78"/>
              </a:rPr>
              <a:t>امکان اتصال به شبکه تلفنی داخلی از طریق اینترنت که موجب</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کاهش محسوس هزینه مکالمات شرکت ها و سازمان ها خواهد شد</a:t>
            </a:r>
          </a:p>
          <a:p>
            <a:pPr algn="r" rtl="1"/>
            <a:r>
              <a:rPr lang="en-US" sz="1600" dirty="0">
                <a:solidFill>
                  <a:srgbClr val="EB2B2B"/>
                </a:solidFill>
                <a:latin typeface="Aviny" panose="020B0506030804020204" pitchFamily="34" charset="-78"/>
                <a:cs typeface="Aviny" panose="020B0506030804020204" pitchFamily="34" charset="-78"/>
              </a:rPr>
              <a:t>        </a:t>
            </a:r>
            <a:r>
              <a:rPr lang="fa-IR" sz="1600">
                <a:solidFill>
                  <a:srgbClr val="EB2B2B"/>
                </a:solidFill>
                <a:latin typeface="Aviny" panose="020B0506030804020204" pitchFamily="34" charset="-78"/>
                <a:cs typeface="Aviny" panose="020B0506030804020204" pitchFamily="34" charset="-78"/>
              </a:rPr>
              <a:t>امکان </a:t>
            </a:r>
            <a:r>
              <a:rPr lang="fa-IR" sz="1600" dirty="0">
                <a:solidFill>
                  <a:srgbClr val="EB2B2B"/>
                </a:solidFill>
                <a:latin typeface="Aviny" panose="020B0506030804020204" pitchFamily="34" charset="-78"/>
                <a:cs typeface="Aviny" panose="020B0506030804020204" pitchFamily="34" charset="-78"/>
              </a:rPr>
              <a:t>استفاده از نرم افزارهای تلفنی روی کامپیوتر به عنوان یک</a:t>
            </a:r>
            <a:endParaRPr lang="en-US" sz="1600" dirty="0">
              <a:solidFill>
                <a:srgbClr val="EB2B2B"/>
              </a:solidFill>
              <a:latin typeface="Aviny" panose="020B0506030804020204" pitchFamily="34" charset="-78"/>
              <a:cs typeface="Aviny" panose="020B0506030804020204" pitchFamily="34" charset="-78"/>
            </a:endParaRP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 گوشی تلفن داخلی</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اتصال به نرم افزارهای </a:t>
            </a:r>
            <a:r>
              <a:rPr lang="en-US" sz="1600" dirty="0">
                <a:solidFill>
                  <a:srgbClr val="C10360"/>
                </a:solidFill>
                <a:latin typeface="Aviny" panose="020B0506030804020204" pitchFamily="34" charset="-78"/>
                <a:cs typeface="Aviny" panose="020B0506030804020204" pitchFamily="34" charset="-78"/>
              </a:rPr>
              <a:t>HIS، CRM ، </a:t>
            </a:r>
            <a:r>
              <a:rPr lang="fa-IR" sz="1600" dirty="0">
                <a:solidFill>
                  <a:srgbClr val="C10360"/>
                </a:solidFill>
                <a:latin typeface="Aviny" panose="020B0506030804020204" pitchFamily="34" charset="-78"/>
                <a:cs typeface="Aviny" panose="020B0506030804020204" pitchFamily="34" charset="-78"/>
              </a:rPr>
              <a:t>اتوماسیون و ... جهت ارائه</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اطلاعات تلفنی و </a:t>
            </a:r>
            <a:r>
              <a:rPr lang="en-US" sz="1600" dirty="0">
                <a:solidFill>
                  <a:srgbClr val="C10360"/>
                </a:solidFill>
                <a:latin typeface="Aviny" panose="020B0506030804020204" pitchFamily="34" charset="-78"/>
                <a:cs typeface="Aviny" panose="020B0506030804020204" pitchFamily="34" charset="-78"/>
              </a:rPr>
              <a:t> SMS </a:t>
            </a:r>
            <a:r>
              <a:rPr lang="fa-IR" sz="1600" dirty="0">
                <a:solidFill>
                  <a:srgbClr val="C10360"/>
                </a:solidFill>
                <a:latin typeface="Aviny" panose="020B0506030804020204" pitchFamily="34" charset="-78"/>
                <a:cs typeface="Aviny" panose="020B0506030804020204" pitchFamily="34" charset="-78"/>
              </a:rPr>
              <a:t>به مشتری یا بیمار</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امکان ارتباط تصویری داخلی و یا با بیرون مرکز</a:t>
            </a:r>
          </a:p>
        </p:txBody>
      </p:sp>
    </p:spTree>
    <p:extLst>
      <p:ext uri="{BB962C8B-B14F-4D97-AF65-F5344CB8AC3E}">
        <p14:creationId xmlns:p14="http://schemas.microsoft.com/office/powerpoint/2010/main" val="93197512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 name="TextBox 5">
            <a:extLst>
              <a:ext uri="{FF2B5EF4-FFF2-40B4-BE49-F238E27FC236}">
                <a16:creationId xmlns:a16="http://schemas.microsoft.com/office/drawing/2014/main" id="{DEE2B35A-CC95-434D-9117-8C762A8045F8}"/>
              </a:ext>
            </a:extLst>
          </p:cNvPr>
          <p:cNvSpPr txBox="1"/>
          <p:nvPr/>
        </p:nvSpPr>
        <p:spPr>
          <a:xfrm>
            <a:off x="-8921748" y="1050443"/>
            <a:ext cx="15069159" cy="1477328"/>
          </a:xfrm>
          <a:prstGeom prst="rect">
            <a:avLst/>
          </a:prstGeom>
          <a:noFill/>
        </p:spPr>
        <p:txBody>
          <a:bodyPr wrap="squar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با توجه به برشمردن سامانه‌های مختلف الکترونیکی در بیمارستان‌های هوشمند باید گفت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بستر انتقال اطلاعات در بیمارستانهای هوشمند سامانه‌های ارتباطی می‌باشند و بدون وجود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سامانه‌های ارتباطی مناسب و کارا در بیمارستانها، هیچ یک از سامانه‌های مختلف نمی توانند</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عملکرد مطلوبی داشته باشند. سامانه‌های ارتباطی مختلفی در بیمارستانهای هوشمند امروزی ایفای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نقش می‌نمایند که مهم ترین انها عبارتند از:</a:t>
            </a:r>
            <a:endParaRPr lang="en-US" sz="1800" dirty="0">
              <a:solidFill>
                <a:srgbClr val="C10360"/>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7B48181A-40BE-49F3-9ABA-7FB287975697}"/>
              </a:ext>
            </a:extLst>
          </p:cNvPr>
          <p:cNvSpPr txBox="1"/>
          <p:nvPr/>
        </p:nvSpPr>
        <p:spPr>
          <a:xfrm>
            <a:off x="69934" y="0"/>
            <a:ext cx="526458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سامانه‌های ارتباطی</a:t>
            </a:r>
            <a:r>
              <a:rPr lang="en-US" sz="3600" dirty="0">
                <a:solidFill>
                  <a:srgbClr val="7B146C"/>
                </a:solidFill>
                <a:latin typeface="Aviny" panose="020B0506030804020204" pitchFamily="34" charset="-78"/>
                <a:cs typeface="Aviny" panose="020B0506030804020204" pitchFamily="34" charset="-78"/>
              </a:rPr>
              <a:t> </a:t>
            </a:r>
            <a:r>
              <a:rPr lang="fa-IR" sz="3600" dirty="0">
                <a:solidFill>
                  <a:srgbClr val="7B146C"/>
                </a:solidFill>
                <a:latin typeface="Aviny" panose="020B0506030804020204" pitchFamily="34" charset="-78"/>
                <a:cs typeface="Aviny" panose="020B0506030804020204" pitchFamily="34" charset="-78"/>
              </a:rPr>
              <a:t> 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C39A2B8-F616-41C2-8D93-4D994EC33799}"/>
              </a:ext>
            </a:extLst>
          </p:cNvPr>
          <p:cNvSpPr txBox="1"/>
          <p:nvPr/>
        </p:nvSpPr>
        <p:spPr>
          <a:xfrm>
            <a:off x="991690" y="3205908"/>
            <a:ext cx="3379451" cy="1200329"/>
          </a:xfrm>
          <a:prstGeom prst="rect">
            <a:avLst/>
          </a:prstGeom>
          <a:noFill/>
        </p:spPr>
        <p:txBody>
          <a:bodyPr wrap="none" rtlCol="0">
            <a:spAutoFit/>
          </a:bodyPr>
          <a:lstStyle/>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شبکه کامپیوتری </a:t>
            </a:r>
            <a:r>
              <a:rPr lang="en-US" sz="1800" dirty="0">
                <a:solidFill>
                  <a:srgbClr val="EB2B2B"/>
                </a:solidFill>
                <a:latin typeface="Aviny" panose="020B0506030804020204" pitchFamily="34" charset="-78"/>
                <a:cs typeface="Aviny" panose="020B0506030804020204" pitchFamily="34" charset="-78"/>
              </a:rPr>
              <a:t>(LAN/WAN &amp; WLAN)</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تلفن مرکزی</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سیستم‌های ارتباطی بی سیم</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مدیریت اطلاعات بیمارستان</a:t>
            </a:r>
          </a:p>
        </p:txBody>
      </p:sp>
      <p:sp>
        <p:nvSpPr>
          <p:cNvPr id="15" name="Rectangle: Rounded Corners 14">
            <a:extLst>
              <a:ext uri="{FF2B5EF4-FFF2-40B4-BE49-F238E27FC236}">
                <a16:creationId xmlns:a16="http://schemas.microsoft.com/office/drawing/2014/main" id="{87A69685-5605-4AF2-8898-BEEB57B79406}"/>
              </a:ext>
            </a:extLst>
          </p:cNvPr>
          <p:cNvSpPr/>
          <p:nvPr/>
        </p:nvSpPr>
        <p:spPr>
          <a:xfrm>
            <a:off x="6945165" y="4093267"/>
            <a:ext cx="2584234" cy="998873"/>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sz="1800" dirty="0">
                <a:solidFill>
                  <a:schemeClr val="tx1"/>
                </a:solidFill>
                <a:latin typeface="Aviny" panose="020B0506030804020204" pitchFamily="34" charset="-78"/>
                <a:cs typeface="Aviny" panose="020B0506030804020204" pitchFamily="34" charset="-78"/>
              </a:rPr>
              <a:t>LAN</a:t>
            </a:r>
            <a:r>
              <a:rPr lang="fa-IR" sz="1800" dirty="0">
                <a:solidFill>
                  <a:schemeClr val="tx1"/>
                </a:solidFill>
                <a:latin typeface="Aviny" panose="020B0506030804020204" pitchFamily="34" charset="-78"/>
                <a:cs typeface="Aviny" panose="020B0506030804020204" pitchFamily="34" charset="-78"/>
              </a:rPr>
              <a:t> – شبکه محلی</a:t>
            </a:r>
          </a:p>
          <a:p>
            <a:pPr rtl="1"/>
            <a:r>
              <a:rPr lang="en-US" sz="1800" dirty="0">
                <a:solidFill>
                  <a:schemeClr val="tx1"/>
                </a:solidFill>
                <a:latin typeface="Aviny" panose="020B0506030804020204" pitchFamily="34" charset="-78"/>
                <a:cs typeface="Aviny" panose="020B0506030804020204" pitchFamily="34" charset="-78"/>
              </a:rPr>
              <a:t>WAN</a:t>
            </a:r>
            <a:r>
              <a:rPr lang="fa-IR" sz="1800" dirty="0">
                <a:solidFill>
                  <a:schemeClr val="tx1"/>
                </a:solidFill>
                <a:latin typeface="Aviny" panose="020B0506030804020204" pitchFamily="34" charset="-78"/>
                <a:cs typeface="Aviny" panose="020B0506030804020204" pitchFamily="34" charset="-78"/>
              </a:rPr>
              <a:t> – شبکه گسترده</a:t>
            </a:r>
          </a:p>
          <a:p>
            <a:pPr rtl="1"/>
            <a:r>
              <a:rPr lang="en-US" sz="1800" dirty="0">
                <a:solidFill>
                  <a:schemeClr val="tx1"/>
                </a:solidFill>
                <a:latin typeface="Aviny" panose="020B0506030804020204" pitchFamily="34" charset="-78"/>
                <a:cs typeface="Aviny" panose="020B0506030804020204" pitchFamily="34" charset="-78"/>
              </a:rPr>
              <a:t>WLAN</a:t>
            </a:r>
            <a:r>
              <a:rPr lang="fa-IR" sz="1800" dirty="0">
                <a:solidFill>
                  <a:schemeClr val="tx1"/>
                </a:solidFill>
                <a:latin typeface="Aviny" panose="020B0506030804020204" pitchFamily="34" charset="-78"/>
                <a:cs typeface="Aviny" panose="020B0506030804020204" pitchFamily="34" charset="-78"/>
              </a:rPr>
              <a:t> – شبکه محلی بی سیم</a:t>
            </a:r>
            <a:endParaRPr lang="en-US" sz="1800" dirty="0">
              <a:solidFill>
                <a:schemeClr val="tx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350978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extBox 2">
            <a:extLst>
              <a:ext uri="{FF2B5EF4-FFF2-40B4-BE49-F238E27FC236}">
                <a16:creationId xmlns:a16="http://schemas.microsoft.com/office/drawing/2014/main" id="{A72906D2-4882-4A66-9D8C-EEC5F6D8C5EC}"/>
              </a:ext>
            </a:extLst>
          </p:cNvPr>
          <p:cNvSpPr txBox="1"/>
          <p:nvPr/>
        </p:nvSpPr>
        <p:spPr>
          <a:xfrm>
            <a:off x="842675" y="1556087"/>
            <a:ext cx="2460930" cy="1015663"/>
          </a:xfrm>
          <a:prstGeom prst="rect">
            <a:avLst/>
          </a:prstGeom>
          <a:noFill/>
        </p:spPr>
        <p:txBody>
          <a:bodyPr wrap="none" rtlCol="0">
            <a:spAutoFit/>
          </a:bodyPr>
          <a:lstStyle/>
          <a:p>
            <a:pPr algn="ctr" rtl="1"/>
            <a:r>
              <a:rPr lang="fa-IR" sz="6000" dirty="0">
                <a:solidFill>
                  <a:srgbClr val="E62A2B"/>
                </a:solidFill>
                <a:latin typeface="Aviny" panose="020B0506030804020204" pitchFamily="34" charset="-78"/>
                <a:cs typeface="Aviny" panose="020B0506030804020204" pitchFamily="34" charset="-78"/>
              </a:rPr>
              <a:t>بخش اول</a:t>
            </a:r>
            <a:endParaRPr lang="en-US" sz="6000" dirty="0">
              <a:solidFill>
                <a:srgbClr val="E62A2B"/>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D7DA8A0-8E52-4958-9E8C-C94427AF7CB1}"/>
              </a:ext>
            </a:extLst>
          </p:cNvPr>
          <p:cNvSpPr txBox="1"/>
          <p:nvPr/>
        </p:nvSpPr>
        <p:spPr>
          <a:xfrm>
            <a:off x="821836" y="2571750"/>
            <a:ext cx="2481769" cy="1200329"/>
          </a:xfrm>
          <a:prstGeom prst="rect">
            <a:avLst/>
          </a:prstGeom>
          <a:noFill/>
        </p:spPr>
        <p:txBody>
          <a:bodyPr wrap="none" rtlCol="0">
            <a:spAutoFit/>
          </a:bodyPr>
          <a:lstStyle/>
          <a:p>
            <a:pPr algn="ctr" rtl="1"/>
            <a:r>
              <a:rPr lang="fa-IR" sz="3600" dirty="0">
                <a:solidFill>
                  <a:srgbClr val="C10360"/>
                </a:solidFill>
                <a:latin typeface="Aviny" panose="020B0506030804020204" pitchFamily="34" charset="-78"/>
                <a:cs typeface="Aviny" panose="020B0506030804020204" pitchFamily="34" charset="-78"/>
              </a:rPr>
              <a:t>ارائه دهنده</a:t>
            </a:r>
          </a:p>
          <a:p>
            <a:pPr algn="ctr" rtl="1"/>
            <a:r>
              <a:rPr lang="fa-IR" sz="3600" dirty="0">
                <a:solidFill>
                  <a:srgbClr val="C10360"/>
                </a:solidFill>
                <a:latin typeface="Aviny" panose="020B0506030804020204" pitchFamily="34" charset="-78"/>
                <a:cs typeface="Aviny" panose="020B0506030804020204" pitchFamily="34" charset="-78"/>
              </a:rPr>
              <a:t>حسین اسماعیلی</a:t>
            </a:r>
            <a:endParaRPr lang="en-US" sz="3600" dirty="0">
              <a:solidFill>
                <a:srgbClr val="C10360"/>
              </a:solidFill>
              <a:latin typeface="Aviny" panose="020B0506030804020204" pitchFamily="34" charset="-78"/>
              <a:cs typeface="Aviny" panose="020B0506030804020204" pitchFamily="34" charset="-7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1100754" y="10633"/>
            <a:ext cx="2973891"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تلفن مرکزی</a:t>
            </a:r>
            <a:endParaRPr lang="en-US" sz="32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F2CBCF1D-70C6-428B-A301-BE8F178ECBD5}"/>
              </a:ext>
            </a:extLst>
          </p:cNvPr>
          <p:cNvSpPr txBox="1"/>
          <p:nvPr/>
        </p:nvSpPr>
        <p:spPr>
          <a:xfrm>
            <a:off x="0" y="1734033"/>
            <a:ext cx="5911702" cy="2308324"/>
          </a:xfrm>
          <a:prstGeom prst="rect">
            <a:avLst/>
          </a:prstGeom>
          <a:noFill/>
        </p:spPr>
        <p:txBody>
          <a:bodyPr wrap="square" rtlCol="0">
            <a:spAutoFit/>
          </a:bodyPr>
          <a:lstStyle/>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بیمارستانهای هوشمند با توجه به وجود شبکه‌های کامپیوتری با قابلیت اطمینان زیاد</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سعی می‌شود به منظور صرفه جویی در هزینه ها تا جای امکان از این بستر به منظور انتقال</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دیتا استفاده شود به همین خاطر استفاده از سیتسمهای تلفن </a:t>
            </a:r>
            <a:r>
              <a:rPr lang="en-US" sz="1800" dirty="0">
                <a:solidFill>
                  <a:srgbClr val="BA055E"/>
                </a:solidFill>
                <a:latin typeface="Aviny" panose="020B0506030804020204" pitchFamily="34" charset="-78"/>
                <a:cs typeface="Aviny" panose="020B0506030804020204" pitchFamily="34" charset="-78"/>
              </a:rPr>
              <a:t> IP BASE </a:t>
            </a:r>
            <a:r>
              <a:rPr lang="fa-IR" sz="1800" dirty="0">
                <a:solidFill>
                  <a:srgbClr val="BA055E"/>
                </a:solidFill>
                <a:latin typeface="Aviny" panose="020B0506030804020204" pitchFamily="34" charset="-78"/>
                <a:cs typeface="Aviny" panose="020B0506030804020204" pitchFamily="34" charset="-78"/>
              </a:rPr>
              <a:t>در بیمارستانهای</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هوشمند امروزی متداول است علاوه بر این امکان برقراری ارتباطات اینترنتی صوت و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تصویری با خارج از بیمارستان با توجه به دسترسی بیماران به اینترنت پر سرعت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پذیر</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است. علاوه امکان بر قراری ارتباطات صوت دو طرفه و همچنین</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پیامهای</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متنی به صورت بی سیم بین پرستاران و پزشکان بر روی بستر </a:t>
            </a:r>
            <a:r>
              <a:rPr lang="en-US" sz="1800" dirty="0">
                <a:solidFill>
                  <a:srgbClr val="BA055E"/>
                </a:solidFill>
                <a:latin typeface="Aviny" panose="020B0506030804020204" pitchFamily="34" charset="-78"/>
                <a:cs typeface="Aviny" panose="020B0506030804020204" pitchFamily="34" charset="-78"/>
              </a:rPr>
              <a:t>VOIP </a:t>
            </a: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 پذیر شده است.</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l="20000" r="20000"/>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11" name="Rectangle: Rounded Corners 10">
            <a:extLst>
              <a:ext uri="{FF2B5EF4-FFF2-40B4-BE49-F238E27FC236}">
                <a16:creationId xmlns:a16="http://schemas.microsoft.com/office/drawing/2014/main" id="{9744901A-A973-467A-87BA-8043663CE655}"/>
              </a:ext>
            </a:extLst>
          </p:cNvPr>
          <p:cNvSpPr/>
          <p:nvPr/>
        </p:nvSpPr>
        <p:spPr>
          <a:xfrm>
            <a:off x="-256139" y="415600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انتقال صدا بر بستر شبکه</a:t>
            </a:r>
            <a:r>
              <a:rPr lang="en-US" dirty="0">
                <a:solidFill>
                  <a:schemeClr val="tx1"/>
                </a:solidFill>
                <a:latin typeface="Aviny" panose="020B0506030804020204" pitchFamily="34" charset="-78"/>
                <a:cs typeface="Aviny" panose="020B0506030804020204" pitchFamily="34" charset="-78"/>
              </a:rPr>
              <a:t> (VoIP) </a:t>
            </a:r>
          </a:p>
          <a:p>
            <a:pPr algn="r" rtl="1"/>
            <a:r>
              <a:rPr lang="en-US" dirty="0">
                <a:solidFill>
                  <a:schemeClr val="tx1"/>
                </a:solidFill>
                <a:latin typeface="Aviny" panose="020B0506030804020204" pitchFamily="34" charset="-78"/>
                <a:cs typeface="Aviny" panose="020B0506030804020204" pitchFamily="34" charset="-78"/>
              </a:rPr>
              <a:t>Voice over Internet Protocol</a:t>
            </a:r>
            <a:endParaRPr lang="en-US" dirty="0"/>
          </a:p>
        </p:txBody>
      </p:sp>
    </p:spTree>
    <p:extLst>
      <p:ext uri="{BB962C8B-B14F-4D97-AF65-F5344CB8AC3E}">
        <p14:creationId xmlns:p14="http://schemas.microsoft.com/office/powerpoint/2010/main" val="26830370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53AA661F-0440-434F-BB1C-3FF9AE6FE312}"/>
              </a:ext>
            </a:extLst>
          </p:cNvPr>
          <p:cNvSpPr txBox="1"/>
          <p:nvPr/>
        </p:nvSpPr>
        <p:spPr>
          <a:xfrm>
            <a:off x="1437864" y="0"/>
            <a:ext cx="482535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مدیریت اطلاعات بیمارستان </a:t>
            </a:r>
            <a:endParaRPr lang="en-US" sz="3200" dirty="0">
              <a:solidFill>
                <a:srgbClr val="7B146C"/>
              </a:solidFill>
              <a:latin typeface="Aviny" panose="020B0506030804020204" pitchFamily="34" charset="-78"/>
              <a:cs typeface="Aviny" panose="020B0506030804020204" pitchFamily="34" charset="-78"/>
            </a:endParaRPr>
          </a:p>
          <a:p>
            <a:pPr algn="ctr" rtl="1"/>
            <a:r>
              <a:rPr lang="en-US" sz="3200" dirty="0">
                <a:solidFill>
                  <a:srgbClr val="7B146C"/>
                </a:solidFill>
                <a:latin typeface="Aviny" panose="020B0506030804020204" pitchFamily="34" charset="-78"/>
                <a:cs typeface="Aviny" panose="020B0506030804020204" pitchFamily="34" charset="-78"/>
              </a:rPr>
              <a:t>(HIS- Hospital information system)</a:t>
            </a:r>
          </a:p>
        </p:txBody>
      </p:sp>
      <p:sp>
        <p:nvSpPr>
          <p:cNvPr id="4" name="TextBox 3">
            <a:extLst>
              <a:ext uri="{FF2B5EF4-FFF2-40B4-BE49-F238E27FC236}">
                <a16:creationId xmlns:a16="http://schemas.microsoft.com/office/drawing/2014/main" id="{B2DDA9E8-76F7-49A5-A771-0173BF0578F9}"/>
              </a:ext>
            </a:extLst>
          </p:cNvPr>
          <p:cNvSpPr txBox="1"/>
          <p:nvPr/>
        </p:nvSpPr>
        <p:spPr>
          <a:xfrm>
            <a:off x="-397395" y="982378"/>
            <a:ext cx="9541395" cy="830997"/>
          </a:xfrm>
          <a:prstGeom prst="rect">
            <a:avLst/>
          </a:prstGeom>
          <a:noFill/>
        </p:spPr>
        <p:txBody>
          <a:bodyPr wrap="none" rtlCol="0">
            <a:spAutoFit/>
          </a:bodyPr>
          <a:lstStyle/>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سیستمهای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به عنوان یکی از مهم ترین سامانه‌های مورد استفاده در پیاده سازی بیمارستان هوشمند تلقی می‌شود. کلیه اطلاعات سامانه‌های </a:t>
            </a:r>
            <a:r>
              <a:rPr lang="en-US" sz="1600" dirty="0">
                <a:solidFill>
                  <a:srgbClr val="C10360"/>
                </a:solidFill>
                <a:latin typeface="Aviny" panose="020B0506030804020204" pitchFamily="34" charset="-78"/>
                <a:cs typeface="Aviny" panose="020B0506030804020204" pitchFamily="34" charset="-78"/>
              </a:rPr>
              <a:t>                   </a:t>
            </a: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مختلف بر اساس ارتباط با سوابق بیمار در این سیستم ذخیره شده و در مواقع مورد نیاز بازیابی می‌گردد. یک سیستم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با عملکرد مطلوب در حوزه عملکردی</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کلیه بخشها و اجزا سازمان و علاوه بر آن در کلیه روند ها و سرویس‌های عملیاتی مورد نیاز در بیمارستان تاثیر گذار می‌باشد.</a:t>
            </a:r>
            <a:endParaRPr lang="en-US" sz="16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0509DAAC-C96D-44C4-8AD7-ED713336055A}"/>
              </a:ext>
            </a:extLst>
          </p:cNvPr>
          <p:cNvSpPr txBox="1"/>
          <p:nvPr/>
        </p:nvSpPr>
        <p:spPr>
          <a:xfrm>
            <a:off x="3138028" y="2711302"/>
            <a:ext cx="2470548" cy="2308324"/>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پرستاری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اطلاعات پرسنلی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سیستم‌های کمک در تصمیم گیری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واژه شناسی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امنیتی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ارتباطی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دورا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مدیریت منابع</a:t>
            </a:r>
          </a:p>
        </p:txBody>
      </p:sp>
      <p:sp>
        <p:nvSpPr>
          <p:cNvPr id="7" name="TextBox 6">
            <a:extLst>
              <a:ext uri="{FF2B5EF4-FFF2-40B4-BE49-F238E27FC236}">
                <a16:creationId xmlns:a16="http://schemas.microsoft.com/office/drawing/2014/main" id="{D7040938-6BC9-4479-9C5F-AD74BB7FF149}"/>
              </a:ext>
            </a:extLst>
          </p:cNvPr>
          <p:cNvSpPr txBox="1"/>
          <p:nvPr/>
        </p:nvSpPr>
        <p:spPr>
          <a:xfrm>
            <a:off x="1836388" y="2202418"/>
            <a:ext cx="3772188" cy="369332"/>
          </a:xfrm>
          <a:prstGeom prst="rect">
            <a:avLst/>
          </a:prstGeom>
          <a:noFill/>
        </p:spPr>
        <p:txBody>
          <a:bodyPr wrap="none" rtlCol="0">
            <a:spAutoFit/>
          </a:bodyPr>
          <a:lstStyle/>
          <a:p>
            <a:pPr algn="r" rtl="1"/>
            <a:r>
              <a:rPr lang="fa-IR" sz="1800" dirty="0">
                <a:solidFill>
                  <a:srgbClr val="7B146C"/>
                </a:solidFill>
                <a:latin typeface="Aviny" panose="020B0506030804020204" pitchFamily="34" charset="-78"/>
                <a:cs typeface="Aviny" panose="020B0506030804020204" pitchFamily="34" charset="-78"/>
              </a:rPr>
              <a:t>سرویس‌های مورد استفاده در </a:t>
            </a:r>
            <a:r>
              <a:rPr lang="en-US" sz="1800" dirty="0">
                <a:solidFill>
                  <a:srgbClr val="7B146C"/>
                </a:solidFill>
                <a:latin typeface="Aviny" panose="020B0506030804020204" pitchFamily="34" charset="-78"/>
                <a:cs typeface="Aviny" panose="020B0506030804020204" pitchFamily="34" charset="-78"/>
              </a:rPr>
              <a:t> HIS </a:t>
            </a:r>
            <a:r>
              <a:rPr lang="fa-IR" sz="1800" dirty="0">
                <a:solidFill>
                  <a:srgbClr val="7B146C"/>
                </a:solidFill>
                <a:latin typeface="Aviny" panose="020B0506030804020204" pitchFamily="34" charset="-78"/>
                <a:cs typeface="Aviny" panose="020B0506030804020204" pitchFamily="34" charset="-78"/>
              </a:rPr>
              <a:t>بیمارستان های هوشمند</a:t>
            </a:r>
            <a:r>
              <a:rPr lang="en-US" sz="1800" dirty="0">
                <a:solidFill>
                  <a:srgbClr val="7B146C"/>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317311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30184" r="3018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DB902BAB-A84D-4AE6-A893-43C127C7CD39}"/>
              </a:ext>
            </a:extLst>
          </p:cNvPr>
          <p:cNvSpPr txBox="1"/>
          <p:nvPr/>
        </p:nvSpPr>
        <p:spPr>
          <a:xfrm>
            <a:off x="-84353" y="1200329"/>
            <a:ext cx="4019049" cy="64633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استفاده از انواع فناوری ها نظیر مادون قرمز،</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سنسور</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به منظور تشخیص ورود غیرمجاز به بیمارستان</a:t>
            </a:r>
            <a:endParaRPr lang="en-US" sz="1800" dirty="0">
              <a:solidFill>
                <a:srgbClr val="C10360"/>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CD6FC71-7B53-4A03-8986-FA32431D53F2}"/>
              </a:ext>
            </a:extLst>
          </p:cNvPr>
          <p:cNvSpPr txBox="1"/>
          <p:nvPr/>
        </p:nvSpPr>
        <p:spPr>
          <a:xfrm>
            <a:off x="-116413" y="1846660"/>
            <a:ext cx="4051109" cy="646331"/>
          </a:xfrm>
          <a:prstGeom prst="rect">
            <a:avLst/>
          </a:prstGeom>
          <a:noFill/>
        </p:spPr>
        <p:txBody>
          <a:bodyPr wrap="none" rtlCol="0">
            <a:spAutoFit/>
          </a:bodyPr>
          <a:lstStyle/>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قابلیت اتصال به دوربین های مداربسته به منظور تعقیب</a:t>
            </a:r>
            <a:endParaRPr lang="en-US" sz="1800" dirty="0">
              <a:solidFill>
                <a:srgbClr val="EB2B2B"/>
              </a:solidFill>
              <a:latin typeface="Aviny" panose="020B0506030804020204" pitchFamily="34" charset="-78"/>
              <a:cs typeface="Aviny" panose="020B0506030804020204" pitchFamily="34" charset="-78"/>
            </a:endParaRPr>
          </a:p>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 اتوماتیک موارد مشکوک و تشخیص چهره</a:t>
            </a:r>
            <a:endParaRPr lang="en-US" sz="1800" dirty="0">
              <a:solidFill>
                <a:srgbClr val="EB2B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EBF0B027-9DF1-415E-B430-D3E511115A07}"/>
              </a:ext>
            </a:extLst>
          </p:cNvPr>
          <p:cNvSpPr txBox="1"/>
          <p:nvPr/>
        </p:nvSpPr>
        <p:spPr>
          <a:xfrm>
            <a:off x="111213" y="2492991"/>
            <a:ext cx="3823483" cy="2677656"/>
          </a:xfrm>
          <a:prstGeom prst="rect">
            <a:avLst/>
          </a:prstGeom>
          <a:noFill/>
        </p:spPr>
        <p:txBody>
          <a:bodyPr wrap="none" rtlCol="0">
            <a:spAutoFit/>
          </a:bodyPr>
          <a:lstStyle/>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بیمارستان ها، کلینیک، درمانگاه های عمومی و داروخانه ها</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از جمله مکان های مهم و حیاتی هستند که با حیات انسانها در</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ارتباط هستند.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مسئولیت محافظت و نظارت بر بیماران،</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داروها و تمام امکانات این مکان ها بر عهده سیستم های </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نظارت تصویری است تا بتوانند عملکرد کارکنان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وضعیت بیماران ، مراجعه کنند گان و اقوام بیمار را</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بررسی نماید.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برترین مزیت استفاده ازسیستم های</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نظارت تصویری در مراکز پزشکی ، مانیتورینگ کل محیط</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برای تیم حفاظتی و مدیریت است .همچنین ایجاد امنیت و</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محافظت از بیماران، امنیت خاطر برای مدیریت و حراست، ارتقای</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کارایی کارمندان و پرسنل مراکز پزشکی ، جلوگیری از مشاجره کارمندان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مانیتورینگ شبانه روزی از دیگر مزایای این سیستم است.</a:t>
            </a:r>
          </a:p>
        </p:txBody>
      </p:sp>
    </p:spTree>
    <p:extLst>
      <p:ext uri="{BB962C8B-B14F-4D97-AF65-F5344CB8AC3E}">
        <p14:creationId xmlns:p14="http://schemas.microsoft.com/office/powerpoint/2010/main" val="1649466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8160" r="40640"/>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4EFE776-A246-4206-8038-B98F74C5ED7F}"/>
              </a:ext>
            </a:extLst>
          </p:cNvPr>
          <p:cNvSpPr txBox="1"/>
          <p:nvPr/>
        </p:nvSpPr>
        <p:spPr>
          <a:xfrm>
            <a:off x="-49694" y="1694587"/>
            <a:ext cx="4051110" cy="1754326"/>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دوربین های امنیتی می توانند در مکان های مهم</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 از جمله ، ورودی، راهرو، مکان های اضطراری،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پذیرش، داروخانه و دیگر مکان ها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مورد استفاده قرار گیرند.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دروبین ها باید دارای رزولوشن بالا و قابلیت زوم عالی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بوده تا بتوانند برخورد و تعامل بین بیمار و پرستاران و پزشکان</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را مورد بررسی دقیق قرار دهند</a:t>
            </a:r>
            <a:r>
              <a:rPr lang="en-US" sz="1800" dirty="0">
                <a:solidFill>
                  <a:srgbClr val="C10360"/>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7098474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235132" y="10633"/>
            <a:ext cx="470513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حراست</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بیمارستان</a:t>
            </a:r>
            <a:endParaRPr lang="en-US" sz="3200" dirty="0">
              <a:solidFill>
                <a:srgbClr val="7B146C"/>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27156" r="10178"/>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2" name="TextBox 1">
            <a:extLst>
              <a:ext uri="{FF2B5EF4-FFF2-40B4-BE49-F238E27FC236}">
                <a16:creationId xmlns:a16="http://schemas.microsoft.com/office/drawing/2014/main" id="{7299DDA9-214B-41D8-B2EC-BAC07F0ED01E}"/>
              </a:ext>
            </a:extLst>
          </p:cNvPr>
          <p:cNvSpPr txBox="1"/>
          <p:nvPr/>
        </p:nvSpPr>
        <p:spPr>
          <a:xfrm>
            <a:off x="70021" y="1173182"/>
            <a:ext cx="5105885" cy="3970318"/>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مانیتورینگ ازطریق موبایل و سیستم های اندروید، </a:t>
            </a:r>
            <a:r>
              <a:rPr lang="en-US" dirty="0">
                <a:solidFill>
                  <a:srgbClr val="C10360"/>
                </a:solidFill>
                <a:latin typeface="Aviny" panose="020B0506030804020204" pitchFamily="34" charset="-78"/>
                <a:cs typeface="Aviny" panose="020B0506030804020204" pitchFamily="34" charset="-78"/>
              </a:rPr>
              <a:t>IOS</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تشخیص حرکت</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زمانی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دائم و بدون وقفه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پوشش ناحیه خصوصی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ناپدید شدن تصویر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نفوذ</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ورود فرد غیر مجاز</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پیش از هشدار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امکان ذخیره سازی از ۶ ماه تا دوسال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زوم دیجیتال واپتیکال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فعالیت صندوق دار</a:t>
            </a:r>
            <a:endParaRPr lang="en-US"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چهره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عملکرد</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پلاک</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شی گمشده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به صورت </a:t>
            </a:r>
            <a:r>
              <a:rPr lang="en-US" dirty="0">
                <a:solidFill>
                  <a:srgbClr val="C10360"/>
                </a:solidFill>
                <a:latin typeface="Aviny" panose="020B0506030804020204" pitchFamily="34" charset="-78"/>
                <a:cs typeface="Aviny" panose="020B0506030804020204" pitchFamily="34" charset="-78"/>
              </a:rPr>
              <a:t>raid </a:t>
            </a:r>
            <a:r>
              <a:rPr lang="fa-IR" dirty="0">
                <a:solidFill>
                  <a:srgbClr val="C10360"/>
                </a:solidFill>
                <a:latin typeface="Aviny" panose="020B0506030804020204" pitchFamily="34" charset="-78"/>
                <a:cs typeface="Aviny" panose="020B0506030804020204" pitchFamily="34" charset="-78"/>
              </a:rPr>
              <a:t>تا ۱۵دستگاه ضبط و سیستم نرم افزای مانیتورینگ این محیط نیز باید شامل</a:t>
            </a:r>
            <a:endParaRPr lang="en-US" dirty="0">
              <a:solidFill>
                <a:srgbClr val="C10360"/>
              </a:solidFill>
              <a:latin typeface="Aviny" panose="020B0506030804020204" pitchFamily="34" charset="-78"/>
              <a:cs typeface="Aviny" panose="020B0506030804020204" pitchFamily="34" charset="-78"/>
            </a:endParaRPr>
          </a:p>
          <a:p>
            <a:pPr algn="r" rtl="1">
              <a:buClr>
                <a:srgbClr val="FDBD31"/>
              </a:buClr>
            </a:pPr>
            <a:r>
              <a:rPr lang="fa-IR" dirty="0">
                <a:solidFill>
                  <a:srgbClr val="C10360"/>
                </a:solidFill>
                <a:latin typeface="Aviny" panose="020B0506030804020204" pitchFamily="34" charset="-78"/>
                <a:cs typeface="Aviny" panose="020B0506030804020204" pitchFamily="34" charset="-78"/>
              </a:rPr>
              <a:t>                   امکان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اتصال به اینترنت، انتقال تصاویر از طریق اینترنت را دارا باشد.</a:t>
            </a:r>
          </a:p>
        </p:txBody>
      </p:sp>
      <p:sp>
        <p:nvSpPr>
          <p:cNvPr id="4" name="TextBox 3">
            <a:extLst>
              <a:ext uri="{FF2B5EF4-FFF2-40B4-BE49-F238E27FC236}">
                <a16:creationId xmlns:a16="http://schemas.microsoft.com/office/drawing/2014/main" id="{1F030C5F-DD8A-42C4-B24E-B99422360FE4}"/>
              </a:ext>
            </a:extLst>
          </p:cNvPr>
          <p:cNvSpPr txBox="1"/>
          <p:nvPr/>
        </p:nvSpPr>
        <p:spPr>
          <a:xfrm>
            <a:off x="70021" y="765803"/>
            <a:ext cx="5035354" cy="338554"/>
          </a:xfrm>
          <a:prstGeom prst="rect">
            <a:avLst/>
          </a:prstGeom>
          <a:noFill/>
        </p:spPr>
        <p:txBody>
          <a:bodyPr wrap="none" rtlCol="0">
            <a:spAutoFit/>
          </a:bodyPr>
          <a:lstStyle/>
          <a:p>
            <a:pPr algn="r" rtl="1"/>
            <a:r>
              <a:rPr lang="fa-IR" sz="1600" dirty="0">
                <a:solidFill>
                  <a:srgbClr val="EB2B2B"/>
                </a:solidFill>
                <a:latin typeface="Aviny" panose="020B0506030804020204" pitchFamily="34" charset="-78"/>
                <a:cs typeface="Aviny" panose="020B0506030804020204" pitchFamily="34" charset="-78"/>
              </a:rPr>
              <a:t>بهترین گزینه برای انتخاب دوربین مناسب این مراکز دوربین هایی با قابلیت های زیر است :</a:t>
            </a:r>
            <a:endParaRPr lang="en-US" sz="1600" dirty="0">
              <a:solidFill>
                <a:srgbClr val="EB2B2B"/>
              </a:solidFill>
              <a:latin typeface="Aviny" panose="020B0506030804020204" pitchFamily="34" charset="-78"/>
              <a:cs typeface="Aviny" panose="020B0506030804020204" pitchFamily="34" charset="-78"/>
            </a:endParaRPr>
          </a:p>
        </p:txBody>
      </p:sp>
      <p:sp>
        <p:nvSpPr>
          <p:cNvPr id="11" name="Rectangle: Rounded Corners 10">
            <a:extLst>
              <a:ext uri="{FF2B5EF4-FFF2-40B4-BE49-F238E27FC236}">
                <a16:creationId xmlns:a16="http://schemas.microsoft.com/office/drawing/2014/main" id="{8AB92C41-D955-4D17-BA6A-F5F970BDC0C1}"/>
              </a:ext>
            </a:extLst>
          </p:cNvPr>
          <p:cNvSpPr/>
          <p:nvPr/>
        </p:nvSpPr>
        <p:spPr>
          <a:xfrm>
            <a:off x="-621898" y="315834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en-US" dirty="0">
                <a:solidFill>
                  <a:schemeClr val="tx1"/>
                </a:solidFill>
                <a:latin typeface="Aviny" panose="020B0506030804020204" pitchFamily="34" charset="-78"/>
                <a:cs typeface="Aviny" panose="020B0506030804020204" pitchFamily="34" charset="-78"/>
              </a:rPr>
              <a:t>Raid = Redundant array of inexpensive disks</a:t>
            </a:r>
            <a:endParaRPr lang="en-US" dirty="0"/>
          </a:p>
        </p:txBody>
      </p:sp>
    </p:spTree>
    <p:extLst>
      <p:ext uri="{BB962C8B-B14F-4D97-AF65-F5344CB8AC3E}">
        <p14:creationId xmlns:p14="http://schemas.microsoft.com/office/powerpoint/2010/main" val="7450985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2901510" y="3490332"/>
            <a:ext cx="3340979" cy="954107"/>
          </a:xfrm>
          <a:prstGeom prst="rect">
            <a:avLst/>
          </a:prstGeom>
          <a:noFill/>
        </p:spPr>
        <p:txBody>
          <a:bodyPr wrap="none" rtlCol="0">
            <a:spAutoFit/>
          </a:bodyPr>
          <a:lstStyle/>
          <a:p>
            <a:pPr algn="ctr" rtl="1"/>
            <a:r>
              <a:rPr lang="fa-IR" sz="3600" dirty="0">
                <a:solidFill>
                  <a:srgbClr val="EB2B2B"/>
                </a:solidFill>
                <a:latin typeface="Aviny" panose="020B0506030804020204" pitchFamily="34" charset="-78"/>
                <a:cs typeface="Aviny" panose="020B0506030804020204" pitchFamily="34" charset="-78"/>
              </a:rPr>
              <a:t>سامانه پارکینگ هوشمند</a:t>
            </a:r>
          </a:p>
          <a:p>
            <a:pPr algn="ctr" rtl="1"/>
            <a:r>
              <a:rPr lang="fa-IR" sz="2000" dirty="0">
                <a:solidFill>
                  <a:srgbClr val="7B146C"/>
                </a:solidFill>
                <a:latin typeface="Aviny" panose="020B0506030804020204" pitchFamily="34" charset="-78"/>
                <a:cs typeface="Aviny" panose="020B0506030804020204" pitchFamily="34" charset="-78"/>
              </a:rPr>
              <a:t>خدمات مبتنی بر پردازش تصویر</a:t>
            </a:r>
          </a:p>
        </p:txBody>
      </p:sp>
    </p:spTree>
    <p:extLst>
      <p:ext uri="{BB962C8B-B14F-4D97-AF65-F5344CB8AC3E}">
        <p14:creationId xmlns:p14="http://schemas.microsoft.com/office/powerpoint/2010/main" val="3054270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CCB45693-2482-46ED-9C18-09E40E1E1B6E}"/>
              </a:ext>
            </a:extLst>
          </p:cNvPr>
          <p:cNvSpPr txBox="1"/>
          <p:nvPr/>
        </p:nvSpPr>
        <p:spPr>
          <a:xfrm>
            <a:off x="414661" y="186481"/>
            <a:ext cx="6891630" cy="4770537"/>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ثبت پلاک و پلاک خوانی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شمارش خودروها و افراد در دوربین های نصب شده</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نقاط پربازدید در مقایسه با سایر نقاط در</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و گزارش از اشیاء به جا مانده در نقاط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ایجاد فنس مجازی و ضبط تصاویر هنگام عبور از آن</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تشخیص چهره </a:t>
            </a:r>
            <a:r>
              <a:rPr lang="en-US" sz="1600" dirty="0">
                <a:solidFill>
                  <a:srgbClr val="C10360"/>
                </a:solidFill>
                <a:latin typeface="Aviny" panose="020B0506030804020204" pitchFamily="34" charset="-78"/>
                <a:cs typeface="Aviny" panose="020B0506030804020204" pitchFamily="34" charset="-78"/>
              </a:rPr>
              <a:t>Face Detection</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دنبال کردن اشخاص مشکوک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و نصب دوربین های حرارتی و نمایش میزان حرارت تصویر</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راه اندازی و اجرای پارکینگ هوشمند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کلیه تجهیزات کنترلی پارکینگ هوشمند به صورت بیسیم و با سیم بسته به نیاز و محدودیت 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دوربین های پلاک خوان در مسیر ورودی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سنسورهای بررسی مکان خالی در پارکینگ</a:t>
            </a:r>
            <a:endParaRPr lang="en-US" sz="1600"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طراحی نقشه و نمایش فضاهای خالی و اشغال شده در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راه بند های ورودی و خروجی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دستگاه های ارائه کارت</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کانترهای ارائه کارت و نمایش و اخذ وجه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a:t>
            </a:r>
            <a:r>
              <a:rPr lang="en-US" sz="1600" dirty="0">
                <a:solidFill>
                  <a:srgbClr val="C10360"/>
                </a:solidFill>
                <a:latin typeface="Aviny" panose="020B0506030804020204" pitchFamily="34" charset="-78"/>
                <a:cs typeface="Aviny" panose="020B0506030804020204" pitchFamily="34" charset="-78"/>
              </a:rPr>
              <a:t> LED</a:t>
            </a:r>
            <a:r>
              <a:rPr lang="fa-IR" sz="1600" dirty="0">
                <a:solidFill>
                  <a:srgbClr val="C10360"/>
                </a:solidFill>
                <a:latin typeface="Aviny" panose="020B0506030804020204" pitchFamily="34" charset="-78"/>
                <a:cs typeface="Aviny" panose="020B0506030804020204" pitchFamily="34" charset="-78"/>
              </a:rPr>
              <a:t>های راهنمای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موبایل برای رزرو جای پارک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ی کنترلی و اعتباردهی</a:t>
            </a:r>
          </a:p>
        </p:txBody>
      </p:sp>
    </p:spTree>
    <p:extLst>
      <p:ext uri="{BB962C8B-B14F-4D97-AF65-F5344CB8AC3E}">
        <p14:creationId xmlns:p14="http://schemas.microsoft.com/office/powerpoint/2010/main" val="29853446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8292" r="18292"/>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405345" y="1409252"/>
            <a:ext cx="813043"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امکانات</a:t>
            </a:r>
            <a:r>
              <a:rPr lang="en-US" sz="2000" dirty="0">
                <a:solidFill>
                  <a:srgbClr val="C10360"/>
                </a:solidFill>
                <a:latin typeface="Aviny" panose="020B0506030804020204" pitchFamily="34" charset="-78"/>
                <a:cs typeface="Aviny" panose="020B0506030804020204" pitchFamily="34" charset="-78"/>
              </a:rPr>
              <a:t> </a:t>
            </a:r>
            <a:r>
              <a:rPr lang="fa-IR" sz="2000" dirty="0">
                <a:solidFill>
                  <a:srgbClr val="C10360"/>
                </a:solidFill>
                <a:latin typeface="Aviny" panose="020B0506030804020204" pitchFamily="34" charset="-78"/>
                <a:cs typeface="Aviny" panose="020B0506030804020204" pitchFamily="34" charset="-78"/>
              </a:rPr>
              <a:t>:</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153125" y="1968650"/>
            <a:ext cx="3065263" cy="2031325"/>
          </a:xfrm>
          <a:prstGeom prst="rect">
            <a:avLst/>
          </a:prstGeom>
          <a:noFill/>
        </p:spPr>
        <p:txBody>
          <a:bodyPr wrap="none" rtlCol="0">
            <a:spAutoFit/>
          </a:bodyPr>
          <a:lstStyle/>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برقراری تماس تلفنی</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تماشای فیلم و کلیپ</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برنامه های بازی و سرگرمی برای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دسترسی به سوابق و پرونده ها 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مشاهده جواب های آزمایش</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احضار پرستار</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اتصال به سیستم </a:t>
            </a:r>
            <a:r>
              <a:rPr lang="en-US" sz="1800" dirty="0">
                <a:solidFill>
                  <a:srgbClr val="EB2B2B"/>
                </a:solidFill>
                <a:latin typeface="Aviny" panose="020B0506030804020204" pitchFamily="34" charset="-78"/>
                <a:cs typeface="Aviny" panose="020B0506030804020204" pitchFamily="34" charset="-78"/>
              </a:rPr>
              <a:t>HIS</a:t>
            </a:r>
          </a:p>
        </p:txBody>
      </p:sp>
    </p:spTree>
    <p:extLst>
      <p:ext uri="{BB962C8B-B14F-4D97-AF65-F5344CB8AC3E}">
        <p14:creationId xmlns:p14="http://schemas.microsoft.com/office/powerpoint/2010/main" val="2052756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2603" t="209" r="29397" b="-209"/>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128302" y="1128257"/>
            <a:ext cx="1420582"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در دسترس ماندن</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704007" y="3188124"/>
            <a:ext cx="1758816"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کاهش سطح اضطراب</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فراهم نمودن سرویس تلویزیون، فیلم ها و بازی های کامپیوتری برای بیماران به کاهش سطح اضطراب و استرس ناشی از درمان پزشکی کمک می کند.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42842026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t="9995" b="9995"/>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1687476" y="1128257"/>
            <a:ext cx="1861408"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گرفتن اطلاعات آموزشی</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برنامه های چند رسانه ای آمـوزشی مخصوص بیمـار می تواند به بیمار برای اطلاعات مربوط به نیازهای پزشکی یا مراقبت های خاص مربوط به وی ارائه شود.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484396" y="3188124"/>
            <a:ext cx="1978427"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افزایش کارایی در محیط کار</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کادر پزشکی می توانند در حین دسترسی و به روز رسانی سابقه پزشکی بیمار در کنار تخت، به مراقبت از بیمار نیز بپردازند. این مساله سبب کاهش اشتباهات ممکن در نسخه ها می شود.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77827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39803" y="0"/>
            <a:ext cx="586891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فناوری‌های دیجیتال در خدمت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337D25CE-B0AD-4B48-B12D-12A933FD8BD1}"/>
              </a:ext>
            </a:extLst>
          </p:cNvPr>
          <p:cNvSpPr txBox="1"/>
          <p:nvPr/>
        </p:nvSpPr>
        <p:spPr>
          <a:xfrm>
            <a:off x="116958" y="1307805"/>
            <a:ext cx="6262577" cy="3477875"/>
          </a:xfrm>
          <a:prstGeom prst="rect">
            <a:avLst/>
          </a:prstGeom>
          <a:noFill/>
        </p:spPr>
        <p:txBody>
          <a:bodyPr wrap="square" rtlCol="0">
            <a:spAutoFit/>
          </a:bodyPr>
          <a:lstStyle/>
          <a:p>
            <a:pPr algn="ctr" rtl="1"/>
            <a:r>
              <a:rPr lang="fa-IR" sz="2000" dirty="0">
                <a:solidFill>
                  <a:srgbClr val="E62A2B"/>
                </a:solidFill>
                <a:latin typeface="Aviny" panose="020B0506030804020204" pitchFamily="34" charset="-78"/>
                <a:cs typeface="Aviny" panose="020B0506030804020204" pitchFamily="34" charset="-78"/>
              </a:rPr>
              <a:t>فناوری‌های دیجیتال و سیستم‌های مبتنی بر این فناوری، ابعاد مختلف زندگی ما را تحت تاثیر خود قرار داده است. گویی هر مکان و هر مقوله‌ای که در آن ردپایی از فناوری دیجیتال یافت نشود با دنیای امروز و زندگی مدرن بیگانه است.</a:t>
            </a:r>
          </a:p>
          <a:p>
            <a:pPr algn="ctr" rtl="1"/>
            <a:r>
              <a:rPr lang="fa-IR" sz="2000" dirty="0">
                <a:solidFill>
                  <a:srgbClr val="E62A2B"/>
                </a:solidFill>
                <a:latin typeface="Aviny" panose="020B0506030804020204" pitchFamily="34" charset="-78"/>
                <a:cs typeface="Aviny" panose="020B0506030804020204" pitchFamily="34" charset="-78"/>
              </a:rPr>
              <a:t>یکی از حوزه هایی که تحت تاثیر فناوری های دیجیتالی شاهد پیشرفت چشمگیری بوده، حوزه سلامت و درمان است. استفاده از سیستم های مبتنی بر فناوری های دیجیتال و سیستم ها و ابزارهایی که عنوان هوشمندی را با خود به یدک می کشد، نقش مؤثری در بهبود فرآیند تشخیص و درمان بیماری های مختلف داشته است؛</a:t>
            </a:r>
            <a:r>
              <a:rPr lang="en-US" sz="2000" dirty="0">
                <a:solidFill>
                  <a:srgbClr val="E62A2B"/>
                </a:solidFill>
                <a:latin typeface="Aviny" panose="020B0506030804020204" pitchFamily="34" charset="-78"/>
                <a:cs typeface="Aviny" panose="020B0506030804020204" pitchFamily="34" charset="-78"/>
              </a:rPr>
              <a:t> </a:t>
            </a:r>
            <a:r>
              <a:rPr lang="fa-IR" sz="2000" dirty="0">
                <a:solidFill>
                  <a:srgbClr val="E62A2B"/>
                </a:solidFill>
                <a:latin typeface="Aviny" panose="020B0506030804020204" pitchFamily="34" charset="-78"/>
                <a:cs typeface="Aviny" panose="020B0506030804020204" pitchFamily="34" charset="-78"/>
              </a:rPr>
              <a:t>بنابراین شاید با توجه به این که کادر درمانی و بیماران برای استقبال از فناوری آمادگی لازم را پیدا کرده اند، دیگر وقت آن رسیده باشد که بیمارستان ها هم به سیستم های دیجیتال مجهز شوند.</a:t>
            </a:r>
            <a:endParaRPr lang="en-US" sz="2000" dirty="0">
              <a:solidFill>
                <a:srgbClr val="E62A2B"/>
              </a:solidFill>
              <a:latin typeface="Aviny" panose="020B0506030804020204" pitchFamily="34" charset="-78"/>
              <a:cs typeface="Aviny" panose="020B0506030804020204" pitchFamily="34" charset="-78"/>
            </a:endParaRPr>
          </a:p>
          <a:p>
            <a:pPr algn="ctr" rtl="1"/>
            <a:r>
              <a:rPr lang="fa-IR" sz="2000" dirty="0">
                <a:solidFill>
                  <a:srgbClr val="E62A2B"/>
                </a:solidFill>
                <a:latin typeface="Aviny" panose="020B0506030804020204" pitchFamily="34" charset="-78"/>
                <a:cs typeface="Aviny" panose="020B0506030804020204" pitchFamily="34" charset="-78"/>
              </a:rPr>
              <a:t>حضور فناوری های دیجیتال در بیمارستان های آینده بدون تردید نویدبخش ورود به عصری جدید در حوزه درمان و پزشکی است.</a:t>
            </a:r>
          </a:p>
        </p:txBody>
      </p:sp>
    </p:spTree>
    <p:extLst>
      <p:ext uri="{BB962C8B-B14F-4D97-AF65-F5344CB8AC3E}">
        <p14:creationId xmlns:p14="http://schemas.microsoft.com/office/powerpoint/2010/main" val="17195965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22B6110F-3828-47B5-BB67-A8011CF2DA4C}"/>
              </a:ext>
            </a:extLst>
          </p:cNvPr>
          <p:cNvSpPr txBox="1"/>
          <p:nvPr/>
        </p:nvSpPr>
        <p:spPr>
          <a:xfrm>
            <a:off x="-87766" y="1125224"/>
            <a:ext cx="4108817" cy="313932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سیستـم اعلام کـد فناوری بیمارستانی</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جهت مدیریت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 ناگهانی و اورژانسی در بیمارستان ها به کار می رود،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اتفاقاتی که نیاز به اطلاع رسانی سریع و به موقع جهت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نگهبان، احضار تیم احیاء، احضار گروه اطفاء حریق و</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تیم تاسیسات و… دارد. سیستم اعلام کد فناوری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بیمارستانی که با پروتکل</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استاندارد</a:t>
            </a:r>
            <a:r>
              <a:rPr lang="en-US" sz="1800" dirty="0">
                <a:solidFill>
                  <a:srgbClr val="C10360"/>
                </a:solidFill>
                <a:latin typeface="Aviny" panose="020B0506030804020204" pitchFamily="34" charset="-78"/>
                <a:cs typeface="Aviny" panose="020B0506030804020204" pitchFamily="34" charset="-78"/>
              </a:rPr>
              <a:t> TCP/IP </a:t>
            </a:r>
            <a:r>
              <a:rPr lang="fa-IR" sz="1800" dirty="0">
                <a:solidFill>
                  <a:srgbClr val="C10360"/>
                </a:solidFill>
                <a:latin typeface="Aviny" panose="020B0506030804020204" pitchFamily="34" charset="-78"/>
                <a:cs typeface="Aviny" panose="020B0506030804020204" pitchFamily="34" charset="-78"/>
              </a:rPr>
              <a:t>کار می کند و نیاز به </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کشی مجزا و مختص</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خود نیست.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سیستم دارای یک</a:t>
            </a:r>
            <a:r>
              <a:rPr lang="en-US" sz="1800" dirty="0">
                <a:solidFill>
                  <a:srgbClr val="C10360"/>
                </a:solidFill>
                <a:latin typeface="Aviny" panose="020B0506030804020204" pitchFamily="34" charset="-78"/>
                <a:cs typeface="Aviny" panose="020B0506030804020204" pitchFamily="34" charset="-78"/>
              </a:rPr>
              <a:t> Firmware </a:t>
            </a:r>
            <a:r>
              <a:rPr lang="fa-IR" sz="1800" dirty="0">
                <a:solidFill>
                  <a:srgbClr val="C10360"/>
                </a:solidFill>
                <a:latin typeface="Aviny" panose="020B0506030804020204" pitchFamily="34" charset="-78"/>
                <a:cs typeface="Aviny" panose="020B0506030804020204" pitchFamily="34" charset="-78"/>
              </a:rPr>
              <a:t>نرم افزاری است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که کلیه تنظیمات سیستم اعم از نام بخش، ضبط کدهای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صوتی، اختصاص به زیر گروه ها و… از طریق این پنل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تحت وب صورت می گیرد.</a:t>
            </a:r>
            <a:endParaRPr lang="en-US"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4211195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2845306" y="817582"/>
            <a:ext cx="728083"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امکانات:</a:t>
            </a:r>
            <a:endParaRPr lang="en-US" sz="1800" dirty="0">
              <a:solidFill>
                <a:srgbClr val="C10360"/>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7BAA7C72-8BFB-4476-85BE-7D9F2F59B3C4}"/>
              </a:ext>
            </a:extLst>
          </p:cNvPr>
          <p:cNvSpPr txBox="1"/>
          <p:nvPr/>
        </p:nvSpPr>
        <p:spPr>
          <a:xfrm>
            <a:off x="-128529" y="1168643"/>
            <a:ext cx="3626313" cy="4185761"/>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اعلام کد به صورت صوتی با کدهای رنگی یا عددی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صدای ضبط شده به صورت هوشمند در بخش های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از پیش تعریف شده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گزارش گیری های آنلاین از کلیه اعلام کدها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آنلاین کدهای صوتی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نامحدود کدهای مختلف بیمارستانی با</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قابلیت صفحه زنی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دارای صفحه نمایشگر رنگی و لمسی</a:t>
            </a:r>
            <a:endParaRPr lang="en-US" dirty="0">
              <a:solidFill>
                <a:srgbClr val="EB2B2B"/>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منطقه بندی مرکز بسته به نیاز کاربر و پیج هر منطقه به</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صورت جداگانـه و یـا بـه صورت کلی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تعداد پیجرهای نامتناهی بسته به نیاز کاربر و تعریف حقوق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دسترسی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کابل کشی استاندارد شبکه و عدم نیاز به کابل کشی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اتصال با بلندگوهای آنالوگ بدون نیاز به کابل کشی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پنل پخش موزیک به صورت آنلاین داخل شبکه و یا از طریق</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اینترنت با قابلیت اضافه کردن موزیک، تعریف گروه های موسیقی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متفاوت و انتخاب آهنگ</a:t>
            </a:r>
          </a:p>
          <a:p>
            <a:pPr marL="285750" indent="-285750" algn="r" rtl="1">
              <a:buClr>
                <a:srgbClr val="FDBD31"/>
              </a:buClr>
              <a:buFont typeface="Arial" panose="020B0604020202020204" pitchFamily="34" charset="0"/>
              <a:buChar char="•"/>
            </a:pPr>
            <a:endParaRPr lang="fa-IR"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02795401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1311230" y="817582"/>
            <a:ext cx="2262159"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مشخصات فنی سامانه پیجینگ</a:t>
            </a:r>
            <a:r>
              <a:rPr lang="en-US" sz="1800" dirty="0">
                <a:solidFill>
                  <a:srgbClr val="C10360"/>
                </a:solidFill>
                <a:latin typeface="Aviny" panose="020B0506030804020204" pitchFamily="34" charset="-78"/>
                <a:cs typeface="Aviny" panose="020B0506030804020204" pitchFamily="34" charset="-78"/>
              </a:rPr>
              <a:t>:</a:t>
            </a:r>
          </a:p>
        </p:txBody>
      </p:sp>
      <p:sp>
        <p:nvSpPr>
          <p:cNvPr id="4" name="TextBox 3">
            <a:extLst>
              <a:ext uri="{FF2B5EF4-FFF2-40B4-BE49-F238E27FC236}">
                <a16:creationId xmlns:a16="http://schemas.microsoft.com/office/drawing/2014/main" id="{7BAA7C72-8BFB-4476-85BE-7D9F2F59B3C4}"/>
              </a:ext>
            </a:extLst>
          </p:cNvPr>
          <p:cNvSpPr txBox="1"/>
          <p:nvPr/>
        </p:nvSpPr>
        <p:spPr>
          <a:xfrm>
            <a:off x="-105361" y="1186755"/>
            <a:ext cx="3667992" cy="2031325"/>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کلیه پیج ها و نمایش آنها به صورت آنلاین به مدیریت</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کدهای از پیش تعیین شده جهت پخش</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اطلاعیه های خاص و مورد نظر کاربر</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اتصال به کلیه نرم افزارهای </a:t>
            </a:r>
            <a:r>
              <a:rPr lang="en-US" dirty="0">
                <a:solidFill>
                  <a:srgbClr val="EB2B2B"/>
                </a:solidFill>
                <a:latin typeface="Aviny" panose="020B0506030804020204" pitchFamily="34" charset="-78"/>
                <a:cs typeface="Aviny" panose="020B0506030804020204" pitchFamily="34" charset="-78"/>
              </a:rPr>
              <a:t>HIS، IVR، CRM</a:t>
            </a:r>
            <a:r>
              <a:rPr lang="fa-IR" dirty="0">
                <a:solidFill>
                  <a:srgbClr val="EB2B2B"/>
                </a:solidFill>
                <a:latin typeface="Aviny" panose="020B0506030804020204" pitchFamily="34" charset="-78"/>
                <a:cs typeface="Aviny" panose="020B0506030804020204" pitchFamily="34" charset="-78"/>
              </a:rPr>
              <a:t> و … جهت اعلام</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پیام های خاص به صورت اتوماتیک</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اعلام پیام های اضطراری و خاص به صورت اتوماتیک با تعریف </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اولیه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شبکه های رادیویی به صورت آنلاین و کیفیت بالا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هزینه پیاده سازی کمتر و بهینه تر نسبت به سیستم سنتی</a:t>
            </a:r>
          </a:p>
        </p:txBody>
      </p:sp>
    </p:spTree>
    <p:extLst>
      <p:ext uri="{BB962C8B-B14F-4D97-AF65-F5344CB8AC3E}">
        <p14:creationId xmlns:p14="http://schemas.microsoft.com/office/powerpoint/2010/main" val="336466106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123024" y="0"/>
            <a:ext cx="7154524"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در ادامه و بخش دوم ارائه با آ</a:t>
            </a:r>
            <a:r>
              <a:rPr lang="fa-IR" sz="3200" b="1" dirty="0">
                <a:solidFill>
                  <a:srgbClr val="FFFFFF"/>
                </a:solidFill>
                <a:latin typeface="Aviny" panose="020B0506030804020204" pitchFamily="34" charset="-78"/>
                <a:cs typeface="Aviny" panose="020B0506030804020204" pitchFamily="34" charset="-78"/>
              </a:rPr>
              <a:t>قای احمدی </a:t>
            </a:r>
            <a:r>
              <a:rPr lang="fa-IR" sz="3200" dirty="0">
                <a:solidFill>
                  <a:srgbClr val="FFFFFF"/>
                </a:solidFill>
                <a:latin typeface="Aviny" panose="020B0506030804020204" pitchFamily="34" charset="-78"/>
                <a:cs typeface="Aviny" panose="020B0506030804020204" pitchFamily="34" charset="-78"/>
              </a:rPr>
              <a:t>همراه خواهیم بود...</a:t>
            </a:r>
            <a:endParaRPr lang="en-US" sz="32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497797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DBD31"/>
            </a:gs>
            <a:gs pos="78000">
              <a:srgbClr val="ECB032"/>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8D2E6EE6-FEC3-40B9-A54A-8560C9FA6004}"/>
              </a:ext>
            </a:extLst>
          </p:cNvPr>
          <p:cNvSpPr txBox="1"/>
          <p:nvPr/>
        </p:nvSpPr>
        <p:spPr>
          <a:xfrm>
            <a:off x="961424" y="909756"/>
            <a:ext cx="7221151" cy="3323987"/>
          </a:xfrm>
          <a:prstGeom prst="rect">
            <a:avLst/>
          </a:prstGeom>
          <a:noFill/>
        </p:spPr>
        <p:txBody>
          <a:bodyPr wrap="square" rtlCol="0">
            <a:spAutoFit/>
          </a:bodyPr>
          <a:lstStyle/>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رویکرد فزاینده بهره گیری از فناوری اطلاعات در صنایع مختلف منجر به شکل گیری نسل جدیدی از ساختارها، فرآیندها، ساز و کارها و به تبع آن، نیازهای جدید در این حوزه ها شده است. رسوخ مفهوم هوشمند سازی در عرصه بسیاری از صنایع گوناگون موجب آن شده که مسولیت انجام کارهای طاقت فرسا، تکراری و نیازمند سرعت و دقت بسیار بالا از انسان سلب شده و به عهده ماشین گذارده شود.</a:t>
            </a:r>
          </a:p>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علاوه بر آن، استفاده این سامانه ها از شبکه های رایانه ای و امکان برقراری ارتباط مستمر با هر نقطه از دنیا، ویژگیهای در خور توجهی است که بنگاههای اقتصادی بهره مند از این فناوری ها را در زمینه تولید کالا و ارائه خدمات، متمایز و پیشرو می سازد.</a:t>
            </a:r>
          </a:p>
        </p:txBody>
      </p:sp>
    </p:spTree>
    <p:extLst>
      <p:ext uri="{BB962C8B-B14F-4D97-AF65-F5344CB8AC3E}">
        <p14:creationId xmlns:p14="http://schemas.microsoft.com/office/powerpoint/2010/main" val="22465268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F91F0FE0-FA3E-4CDC-AA82-7A7D0CB09DFD}"/>
              </a:ext>
            </a:extLst>
          </p:cNvPr>
          <p:cNvSpPr txBox="1"/>
          <p:nvPr/>
        </p:nvSpPr>
        <p:spPr>
          <a:xfrm>
            <a:off x="744304" y="1140589"/>
            <a:ext cx="7655392" cy="2862322"/>
          </a:xfrm>
          <a:prstGeom prst="rect">
            <a:avLst/>
          </a:prstGeom>
          <a:noFill/>
        </p:spPr>
        <p:txBody>
          <a:bodyPr wrap="square" rtlCol="0">
            <a:spAutoFit/>
          </a:bodyPr>
          <a:lstStyle/>
          <a:p>
            <a:pPr algn="just" rtl="1">
              <a:lnSpc>
                <a:spcPct val="150000"/>
              </a:lnSpc>
            </a:pPr>
            <a:r>
              <a:rPr lang="fa-IR" sz="2000" dirty="0">
                <a:solidFill>
                  <a:srgbClr val="FDBD31"/>
                </a:solidFill>
                <a:latin typeface="Aviny" panose="020B0506030804020204" pitchFamily="34" charset="-78"/>
                <a:cs typeface="Aviny" panose="020B0506030804020204" pitchFamily="34" charset="-78"/>
              </a:rPr>
              <a:t>یکی از جلوه های این رویکرد در صنعت ساختمان، پدیده نوظهوری بنام ساختمان هوشمند می باشد که در حقیقت تلفیقی از طراحی و معماری رایج با سامانه های الکترونیکی و مخابراتی مدرن است و به هدف بهینه سازی مواردی همچون مصرف انرژی، رفاه ساکنان و امنیت و ایمنی ساختمان بکار گرفته می شود. از آنجا که یک ساختمان هوشمند به فراخور کاربرد مورد نظر، در سطوح متفاوت و با امکانات هوشمند مختلف قابل تعریف است و به تخصصهای گوناگونی احتیاج دارد، تقسیم بندی مفهوم ساختمان هوشمند به زیر مجموعه های تخصصی چون خانه هوشمند، ادارات هوشمند، بیمارستان هوشمند، ... سودمند خواهد بود.</a:t>
            </a:r>
            <a:endParaRPr lang="en-US" sz="2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901882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35623C9A-9852-45CD-8EA7-BD6244885E8E}"/>
              </a:ext>
            </a:extLst>
          </p:cNvPr>
          <p:cNvSpPr txBox="1"/>
          <p:nvPr/>
        </p:nvSpPr>
        <p:spPr>
          <a:xfrm>
            <a:off x="1026892" y="909756"/>
            <a:ext cx="7090216" cy="3323987"/>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رشد و توسعه فناوری های هوشمند و تاثیرگذاری این رشد بر عرصه های گوناگون زندگی انسان، محیط و شرایط مختلف را برای کار، تعامل و استفاده ی روزمره آسان تر، امن تر و دلپذیرتر نموده است. یکی از عرصه های تاثیرپذیر از رشد فناوری های هوشمند، حوزه بهداشت و سلامت عمومی است.</a:t>
            </a:r>
          </a:p>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با توجه به نقش حیاتی فاکتورهایی چون دقت، سرعت و اطمینان در حوزه ی سلامت و همچنین با عنایت به آسیب پذیری سیستم بهداشتی و درمانی از خطاهای انسانی، هوشمندسازی و اتوماسیون مراکز بهداشتی و درمانی علاوه بر آسایش و راحتی درمان پذیران سبب بهبود و ارتقای شاخص های سلامت در جامعه شده و یکی از ارکان اساسی رشد و توسعه یافتگی می باشد.</a:t>
            </a:r>
          </a:p>
        </p:txBody>
      </p:sp>
    </p:spTree>
    <p:extLst>
      <p:ext uri="{BB962C8B-B14F-4D97-AF65-F5344CB8AC3E}">
        <p14:creationId xmlns:p14="http://schemas.microsoft.com/office/powerpoint/2010/main" val="109973592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ECB032"/>
            </a:gs>
            <a:gs pos="0">
              <a:srgbClr val="FDBD31"/>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AA43F340-97DF-4497-9768-8270B3F36BFF}"/>
              </a:ext>
            </a:extLst>
          </p:cNvPr>
          <p:cNvSpPr txBox="1"/>
          <p:nvPr/>
        </p:nvSpPr>
        <p:spPr>
          <a:xfrm>
            <a:off x="1210235" y="863590"/>
            <a:ext cx="6723529" cy="3785652"/>
          </a:xfrm>
          <a:prstGeom prst="rect">
            <a:avLst/>
          </a:prstGeom>
          <a:noFill/>
        </p:spPr>
        <p:txBody>
          <a:bodyPr wrap="square" rtlCol="0">
            <a:spAutoFit/>
          </a:bodyPr>
          <a:lstStyle/>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در یک بیمارستان هوشمند می توان به بهترین نحو و کوتاهترین زمان ممکن، بین بیمار و بخش های مختلف بیمارستان ارتباط برقرار نمود و به در خواست و تقاضای بیمار رسیدگی کرد. این امر ضمن رعایت دقیق موارد بیمارستانی، با استفاده از تکنولوژی های پیشرفته و کاربردی، هر آنچه در خصوص بیماری نیاز است را برروی یک مانیتور کاملا لمسی و به صورت نوشتاری و گرافیکی و به زبان مادری بیمار در اختیار وی قرار می دهد.</a:t>
            </a:r>
          </a:p>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     با توجه به اینکه این سیستم حاوی اطلاعات و درخواست های مورد نیاز می باشد، می توان در مکانهای خاص (مانند بالاسر بیمار و یا محل های مورد نظر) نصب نمود تا افراد بتوانند اطلاعات و درخواست های مورد نیاز پزشکی را از آن طریق نیز دریافت نمایند. پیاده سازی یک سیستم هوشمند در بیمارستان باعث ایجاد حس آرامش واعتماد و نیز سهولت در دریافت سرویسهای عمومی و اختصاصی در بیمارستان و درنتیجه واکنشهای مثبت در جهت بهبود بیماری و شادابی بیمار خواهد شد.</a:t>
            </a:r>
            <a:r>
              <a:rPr lang="en-US" sz="1600" dirty="0">
                <a:solidFill>
                  <a:srgbClr val="7B146C"/>
                </a:solidFill>
                <a:latin typeface="Aviny" panose="020B0506030804020204" pitchFamily="34" charset="-78"/>
                <a:cs typeface="Aviny" panose="020B0506030804020204" pitchFamily="34" charset="-78"/>
              </a:rPr>
              <a:t> </a:t>
            </a:r>
            <a:r>
              <a:rPr lang="fa-IR" sz="1600" dirty="0">
                <a:solidFill>
                  <a:srgbClr val="7B146C"/>
                </a:solidFill>
                <a:latin typeface="Aviny" panose="020B0506030804020204" pitchFamily="34" charset="-78"/>
                <a:cs typeface="Aviny" panose="020B0506030804020204" pitchFamily="34" charset="-78"/>
              </a:rPr>
              <a:t>همچنین این سیستم می تواند، ارتباط بین بخش های مختلف بیمارستان باهم را در سریعترین زمان ممکن برقرار سازد.</a:t>
            </a:r>
          </a:p>
        </p:txBody>
      </p:sp>
    </p:spTree>
    <p:extLst>
      <p:ext uri="{BB962C8B-B14F-4D97-AF65-F5344CB8AC3E}">
        <p14:creationId xmlns:p14="http://schemas.microsoft.com/office/powerpoint/2010/main" val="34888251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6445336" y="0"/>
            <a:ext cx="968534" cy="584775"/>
          </a:xfrm>
          <a:prstGeom prst="rect">
            <a:avLst/>
          </a:prstGeom>
          <a:noFill/>
        </p:spPr>
        <p:txBody>
          <a:bodyPr wrap="none" rtlCol="0">
            <a:spAutoFit/>
          </a:bodyPr>
          <a:lstStyle/>
          <a:p>
            <a:pPr algn="r" rtl="1"/>
            <a:r>
              <a:rPr lang="fa-IR" sz="3200" dirty="0">
                <a:solidFill>
                  <a:srgbClr val="FDBD31"/>
                </a:solidFill>
                <a:latin typeface="Aviny" panose="020B0506030804020204" pitchFamily="34" charset="-78"/>
                <a:cs typeface="Aviny" panose="020B0506030804020204" pitchFamily="34" charset="-78"/>
              </a:rPr>
              <a:t>اهداف</a:t>
            </a:r>
            <a:endParaRPr lang="en-US" sz="3200" dirty="0">
              <a:solidFill>
                <a:srgbClr val="FDBD31"/>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11877B3B-12AA-4F4D-B165-69C086387C7A}"/>
              </a:ext>
            </a:extLst>
          </p:cNvPr>
          <p:cNvSpPr txBox="1"/>
          <p:nvPr/>
        </p:nvSpPr>
        <p:spPr>
          <a:xfrm>
            <a:off x="1199477" y="1371421"/>
            <a:ext cx="6745045" cy="2400657"/>
          </a:xfrm>
          <a:prstGeom prst="rect">
            <a:avLst/>
          </a:prstGeom>
          <a:noFill/>
        </p:spPr>
        <p:txBody>
          <a:bodyPr wrap="square" rtlCol="0">
            <a:spAutoFit/>
          </a:bodyPr>
          <a:lstStyle/>
          <a:p>
            <a:pPr algn="r" rtl="1">
              <a:lnSpc>
                <a:spcPct val="150000"/>
              </a:lnSpc>
            </a:pPr>
            <a:r>
              <a:rPr lang="fa-IR" sz="2000" b="1" dirty="0">
                <a:solidFill>
                  <a:srgbClr val="FDBD31"/>
                </a:solidFill>
                <a:latin typeface="Aviny" panose="020B0506030804020204" pitchFamily="34" charset="-78"/>
                <a:cs typeface="Aviny" panose="020B0506030804020204" pitchFamily="34" charset="-78"/>
              </a:rPr>
              <a:t>اهداف احداث یک بیمارستان هوشمند را می توان بطور کلّی در موارد ذیل خلاصه نمود :</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ارتقاء کیفیّت ارائه خدمات بالینی و سطح سلامت</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تسهیل استفاده از امکانات مراکز درمانی برای بیماران و پرسنل بیمارستانی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مدیریت مصرف انرژی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افزایش بهره وری</a:t>
            </a:r>
          </a:p>
        </p:txBody>
      </p:sp>
    </p:spTree>
    <p:extLst>
      <p:ext uri="{BB962C8B-B14F-4D97-AF65-F5344CB8AC3E}">
        <p14:creationId xmlns:p14="http://schemas.microsoft.com/office/powerpoint/2010/main" val="33535194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4042433" y="0"/>
            <a:ext cx="3371437"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امکانات بیمارستان هوشمند</a:t>
            </a:r>
            <a:endParaRPr lang="en-US" sz="3200" dirty="0">
              <a:solidFill>
                <a:srgbClr val="FFFFFF"/>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2F9412D0-B722-46FA-BD4B-B3DFA1332F4B}"/>
              </a:ext>
            </a:extLst>
          </p:cNvPr>
          <p:cNvSpPr txBox="1"/>
          <p:nvPr/>
        </p:nvSpPr>
        <p:spPr>
          <a:xfrm>
            <a:off x="1054249" y="1140589"/>
            <a:ext cx="7035501" cy="2862322"/>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پیشنیاز اصلی برای بهره بردن امکانات یک بیمارستان هوشمند، ایجاد یک هویّت منحصر</a:t>
            </a:r>
            <a:r>
              <a:rPr lang="en-US" sz="2000" dirty="0">
                <a:solidFill>
                  <a:srgbClr val="FFFFFF"/>
                </a:solidFill>
                <a:latin typeface="Aviny" panose="020B0506030804020204" pitchFamily="34" charset="-78"/>
                <a:cs typeface="Aviny" panose="020B0506030804020204" pitchFamily="34" charset="-78"/>
              </a:rPr>
              <a:t> </a:t>
            </a:r>
            <a:r>
              <a:rPr lang="fa-IR" sz="2000" dirty="0">
                <a:solidFill>
                  <a:srgbClr val="FFFFFF"/>
                </a:solidFill>
                <a:latin typeface="Aviny" panose="020B0506030804020204" pitchFamily="34" charset="-78"/>
                <a:cs typeface="Aviny" panose="020B0506030804020204" pitchFamily="34" charset="-78"/>
              </a:rPr>
              <a:t>بفرد برای هر یک از بیماران، پزشکان، پرستاران و سایر پرسنل درون بیمارستان است که می توان آن را از طریق تخصیص یک کد رمز به پرسنل یا بررسی اثر انگشت آنان تأمین نمود، امّا راه حلی که برای شناسایی همه افراد از جمله مراجعین و کارکنان بیمارستان وجود دارد، دادن یک برچسب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به هر یک از پرسنل و افراد مراجعه کننده ای که در ساختمان تردد می کنند و نصب دستگاه های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خوان در کلیه نقاط ساختمان است.</a:t>
            </a:r>
          </a:p>
        </p:txBody>
      </p:sp>
    </p:spTree>
    <p:extLst>
      <p:ext uri="{BB962C8B-B14F-4D97-AF65-F5344CB8AC3E}">
        <p14:creationId xmlns:p14="http://schemas.microsoft.com/office/powerpoint/2010/main" val="39518116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1573619" y="0"/>
            <a:ext cx="26420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1" name="TextBox 10">
            <a:extLst>
              <a:ext uri="{FF2B5EF4-FFF2-40B4-BE49-F238E27FC236}">
                <a16:creationId xmlns:a16="http://schemas.microsoft.com/office/drawing/2014/main" id="{075A476A-AC2E-4836-88B0-EBFFB741FF58}"/>
              </a:ext>
            </a:extLst>
          </p:cNvPr>
          <p:cNvSpPr txBox="1"/>
          <p:nvPr/>
        </p:nvSpPr>
        <p:spPr>
          <a:xfrm>
            <a:off x="118093" y="1602254"/>
            <a:ext cx="5553122" cy="1938992"/>
          </a:xfrm>
          <a:prstGeom prst="rect">
            <a:avLst/>
          </a:prstGeom>
          <a:noFill/>
        </p:spPr>
        <p:txBody>
          <a:bodyPr wrap="none" rtlCol="0">
            <a:spAutoFit/>
          </a:bodyPr>
          <a:lstStyle/>
          <a:p>
            <a:pPr algn="ctr" rtl="1"/>
            <a:r>
              <a:rPr lang="fa-IR" sz="2000" dirty="0">
                <a:solidFill>
                  <a:srgbClr val="BA055E"/>
                </a:solidFill>
                <a:latin typeface="Aviny" panose="020B0506030804020204" pitchFamily="34" charset="-78"/>
                <a:cs typeface="Aviny" panose="020B0506030804020204" pitchFamily="34" charset="-78"/>
              </a:rPr>
              <a:t>بیمارستان‌های هوشمند با امکانات مدرن که دنیای فیزیکی و دیجیتال را با</a:t>
            </a:r>
            <a:r>
              <a:rPr lang="en-US" sz="2000" dirty="0">
                <a:solidFill>
                  <a:srgbClr val="BA055E"/>
                </a:solidFill>
                <a:latin typeface="Aviny" panose="020B0506030804020204" pitchFamily="34" charset="-78"/>
                <a:cs typeface="Aviny" panose="020B0506030804020204" pitchFamily="34" charset="-78"/>
              </a:rPr>
              <a:t> </a:t>
            </a:r>
          </a:p>
          <a:p>
            <a:pPr algn="ctr" rtl="1"/>
            <a:r>
              <a:rPr lang="fa-IR" sz="2000" dirty="0">
                <a:solidFill>
                  <a:srgbClr val="BA055E"/>
                </a:solidFill>
                <a:latin typeface="Aviny" panose="020B0506030804020204" pitchFamily="34" charset="-78"/>
                <a:cs typeface="Aviny" panose="020B0506030804020204" pitchFamily="34" charset="-78"/>
              </a:rPr>
              <a:t>هوشمندی به هم متصل می‌کنند، طراحی شده‌اند تا بازدهی بهره برداری از </a:t>
            </a:r>
          </a:p>
          <a:p>
            <a:pPr algn="ctr" rtl="1"/>
            <a:r>
              <a:rPr lang="fa-IR" sz="2000" dirty="0">
                <a:solidFill>
                  <a:srgbClr val="BA055E"/>
                </a:solidFill>
                <a:latin typeface="Aviny" panose="020B0506030804020204" pitchFamily="34" charset="-78"/>
                <a:cs typeface="Aviny" panose="020B0506030804020204" pitchFamily="34" charset="-78"/>
              </a:rPr>
              <a:t>منابع و بهره‌وری تیم‌های پزشکی و درمانی را برای ارائه خدمات بهتر به بیماران</a:t>
            </a:r>
          </a:p>
          <a:p>
            <a:pPr algn="ctr" rtl="1"/>
            <a:r>
              <a:rPr lang="fa-IR" sz="2000" dirty="0">
                <a:solidFill>
                  <a:srgbClr val="BA055E"/>
                </a:solidFill>
                <a:latin typeface="Aviny" panose="020B0506030804020204" pitchFamily="34" charset="-78"/>
                <a:cs typeface="Aviny" panose="020B0506030804020204" pitchFamily="34" charset="-78"/>
              </a:rPr>
              <a:t> افزایش دهند. یک بیمارستان هوشمند ترکیبی از تجهیزات به‌روز، سیستم‌های</a:t>
            </a:r>
          </a:p>
          <a:p>
            <a:pPr algn="ctr" rtl="1"/>
            <a:r>
              <a:rPr lang="en-US" sz="2000" dirty="0">
                <a:solidFill>
                  <a:srgbClr val="BA055E"/>
                </a:solidFill>
                <a:latin typeface="Aviny" panose="020B0506030804020204" pitchFamily="34" charset="-78"/>
                <a:cs typeface="Aviny" panose="020B0506030804020204" pitchFamily="34" charset="-78"/>
              </a:rPr>
              <a:t>Telemedicine</a:t>
            </a:r>
            <a:r>
              <a:rPr lang="fa-IR" sz="2000" dirty="0">
                <a:solidFill>
                  <a:srgbClr val="BA055E"/>
                </a:solidFill>
                <a:latin typeface="Aviny" panose="020B0506030804020204" pitchFamily="34" charset="-78"/>
                <a:cs typeface="Aviny" panose="020B0506030804020204" pitchFamily="34" charset="-78"/>
              </a:rPr>
              <a:t> (پزشکی از راه دور)</a:t>
            </a:r>
            <a:r>
              <a:rPr lang="en-US" sz="2000" dirty="0">
                <a:solidFill>
                  <a:srgbClr val="BA055E"/>
                </a:solidFill>
                <a:latin typeface="Aviny" panose="020B0506030804020204" pitchFamily="34" charset="-78"/>
                <a:cs typeface="Aviny" panose="020B0506030804020204" pitchFamily="34" charset="-78"/>
              </a:rPr>
              <a:t> </a:t>
            </a:r>
            <a:r>
              <a:rPr lang="fa-IR" sz="2000" dirty="0">
                <a:solidFill>
                  <a:srgbClr val="BA055E"/>
                </a:solidFill>
                <a:latin typeface="Aviny" panose="020B0506030804020204" pitchFamily="34" charset="-78"/>
                <a:cs typeface="Aviny" panose="020B0506030804020204" pitchFamily="34" charset="-78"/>
              </a:rPr>
              <a:t>و کنترل از راه دور، سنسورهای متصل و یکپارچه </a:t>
            </a:r>
          </a:p>
          <a:p>
            <a:pPr algn="ctr" rtl="1"/>
            <a:r>
              <a:rPr lang="fa-IR" sz="2000" dirty="0">
                <a:solidFill>
                  <a:srgbClr val="BA055E"/>
                </a:solidFill>
                <a:latin typeface="Aviny" panose="020B0506030804020204" pitchFamily="34" charset="-78"/>
                <a:cs typeface="Aviny" panose="020B0506030804020204" pitchFamily="34" charset="-78"/>
              </a:rPr>
              <a:t>در بستر اینترنت اشیا و محاسبات ابری و هوشمند است.</a:t>
            </a:r>
            <a:endParaRPr lang="en-US" sz="2000" dirty="0">
              <a:solidFill>
                <a:srgbClr val="BA055E"/>
              </a:solidFill>
              <a:latin typeface="Aviny" panose="020B0506030804020204" pitchFamily="34" charset="-78"/>
              <a:cs typeface="Aviny" panose="020B0506030804020204" pitchFamily="34" charset="-78"/>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933239" y="10633"/>
            <a:ext cx="330891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امکانات بیمارستان هوشمند</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12333" t="887" r="23396" b="889"/>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5" name="TextBox 4">
            <a:extLst>
              <a:ext uri="{FF2B5EF4-FFF2-40B4-BE49-F238E27FC236}">
                <a16:creationId xmlns:a16="http://schemas.microsoft.com/office/drawing/2014/main" id="{161C5942-4967-4C74-B38A-1F26714EBD1B}"/>
              </a:ext>
            </a:extLst>
          </p:cNvPr>
          <p:cNvSpPr txBox="1"/>
          <p:nvPr/>
        </p:nvSpPr>
        <p:spPr>
          <a:xfrm>
            <a:off x="107577" y="796066"/>
            <a:ext cx="4970032" cy="3831818"/>
          </a:xfrm>
          <a:prstGeom prst="rect">
            <a:avLst/>
          </a:prstGeom>
          <a:noFill/>
        </p:spPr>
        <p:txBody>
          <a:bodyPr wrap="square" rtlCol="0">
            <a:spAutoFit/>
          </a:bodyPr>
          <a:lstStyle/>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برچسب های </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در واقع از یک مدار الکترونیکی و یک آنتن تشکیل شده اند و از این جهت که امکان پایش در حال حرکت آنها وجود دارد و همچنین از آنجا که امواج رادیویی از اغلب جامدات عبور کرده و نیازی به دیدن مستقیم دستگاه</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خوان وجود ندارد، بسیار سودمند هستند.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این برچسب ها برای بیماران می توانند درون دستبندهایی تعبیه شوند که به محض ورورد آنها به بخش به دست آنان بسته شده و اطلاعات اولیه این افراد به همراه کد برچسب اختصاص داده شده در سیستم به ثبت می رسد.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 اطلاعات اولیه این افراد به همراه کد برچسب اختصاص داده شده در سیستم به ثبت می رسد</a:t>
            </a:r>
            <a:r>
              <a:rPr lang="en-US" sz="1800" dirty="0">
                <a:solidFill>
                  <a:srgbClr val="C10360"/>
                </a:solidFill>
                <a:latin typeface="Aviny" panose="020B0506030804020204" pitchFamily="34" charset="-78"/>
                <a:cs typeface="Aviny" panose="020B0506030804020204" pitchFamily="34" charset="-78"/>
              </a:rPr>
              <a:t>.</a:t>
            </a:r>
            <a:endParaRPr lang="fa-IR"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32455118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2950" y="1592132"/>
            <a:ext cx="3758100" cy="1540175"/>
          </a:xfrm>
          <a:prstGeom prst="rect">
            <a:avLst/>
          </a:prstGeom>
        </p:spPr>
        <p:txBody>
          <a:bodyPr spcFirstLastPara="1" wrap="square" lIns="0" tIns="0" rIns="0" bIns="0" anchor="ctr" anchorCtr="0">
            <a:noAutofit/>
          </a:bodyPr>
          <a:lstStyle/>
          <a:p>
            <a:pPr marL="0" lvl="0" indent="0" algn="ctr" rtl="1">
              <a:spcBef>
                <a:spcPts val="600"/>
              </a:spcBef>
              <a:spcAft>
                <a:spcPts val="0"/>
              </a:spcAft>
              <a:buNone/>
            </a:pPr>
            <a:r>
              <a:rPr lang="fa-IR" dirty="0">
                <a:latin typeface="Aviny" panose="020B0506030804020204" pitchFamily="34" charset="-78"/>
                <a:cs typeface="Aviny" panose="020B0506030804020204" pitchFamily="34" charset="-78"/>
              </a:rPr>
              <a:t>امکانات یک بیمارستان هوشمند، در قالب امکانات اداری،</a:t>
            </a:r>
            <a:r>
              <a:rPr lang="en-US" dirty="0">
                <a:latin typeface="Aviny" panose="020B0506030804020204" pitchFamily="34" charset="-78"/>
                <a:cs typeface="Aviny" panose="020B0506030804020204" pitchFamily="34" charset="-78"/>
              </a:rPr>
              <a:t> </a:t>
            </a:r>
            <a:r>
              <a:rPr lang="fa-IR" dirty="0">
                <a:latin typeface="Aviny" panose="020B0506030804020204" pitchFamily="34" charset="-78"/>
                <a:cs typeface="Aviny" panose="020B0506030804020204" pitchFamily="34" charset="-78"/>
              </a:rPr>
              <a:t>ارتباطی، حفاظتی، رفاهی و مصرف بهینه انرژی قابل طبقه بندی هستند که بطور جداگانه به بررسی هر یک خواهیم پرداخت. </a:t>
            </a:r>
          </a:p>
        </p:txBody>
      </p:sp>
    </p:spTree>
    <p:extLst>
      <p:ext uri="{BB962C8B-B14F-4D97-AF65-F5344CB8AC3E}">
        <p14:creationId xmlns:p14="http://schemas.microsoft.com/office/powerpoint/2010/main" val="109183756"/>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6244" t="-658" r="9546"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11656" y="0"/>
            <a:ext cx="190148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اداری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تشکیل پرونده پزشکی برای هر یک از بیماران؛</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(که با انجام هر مرحله از عملیات درمانی بروزرسانی می شود. وجود یک پرونده پزشکی این امکان را می دهد که پیش از مراجعه فرد به بیمارستان سوابق بیماری وی و داروهای مصرف شده توسط بیمار بررسی شده و امکانات بیمارستانی و احتمالاً آزمایشات مورد نیاز برای وی تدارک دیده شود.)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دیدن پرونده پزشکی بیمار برای پزشک و شخص بیمار</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نظارت لحظه به لحظه بر موجودی انبار دارو و سفارش داروهای مورد نیاز</a:t>
            </a:r>
          </a:p>
        </p:txBody>
      </p:sp>
    </p:spTree>
    <p:extLst>
      <p:ext uri="{BB962C8B-B14F-4D97-AF65-F5344CB8AC3E}">
        <p14:creationId xmlns:p14="http://schemas.microsoft.com/office/powerpoint/2010/main" val="183475140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30" r="2193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32921" y="0"/>
            <a:ext cx="225895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ارتباطی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647152"/>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برقراری ارتباط با پزشکان و کادر بیمارستانی از طریق ابزارهای ارتباطی قابل حمل؛ (که منجر به سکوت بیشتر مجموعه و کاهش استرس بیماران خواهد شد).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همراه داشتن یک رایانه دستی دارای </a:t>
            </a:r>
            <a:r>
              <a:rPr lang="en-US" dirty="0">
                <a:solidFill>
                  <a:srgbClr val="E62A2B"/>
                </a:solidFill>
                <a:latin typeface="Aviny" panose="020B0506030804020204" pitchFamily="34" charset="-78"/>
                <a:cs typeface="Aviny" panose="020B0506030804020204" pitchFamily="34" charset="-78"/>
              </a:rPr>
              <a:t>RFID </a:t>
            </a:r>
            <a:r>
              <a:rPr lang="fa-IR" dirty="0">
                <a:solidFill>
                  <a:srgbClr val="E62A2B"/>
                </a:solidFill>
                <a:latin typeface="Aviny" panose="020B0506030804020204" pitchFamily="34" charset="-78"/>
                <a:cs typeface="Aviny" panose="020B0506030804020204" pitchFamily="34" charset="-78"/>
              </a:rPr>
              <a:t> خوان برای کارکنان بیمارستان که به صورت بیسیم با شبکه داخلی بیمارستان در ارتباط است و فعالیت های وی را در بانک اطلاعات مرکزی به ثبت می رساند.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توسعه بستر ارتباطی برای ارتباط مستقیم و آنلاین مطب، بیمارستان، داروخانه و بیمه</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مراجعه اینترنتی بیمار به پزشک</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مشاهده پرونده بیماران از طریق اینترنت</a:t>
            </a:r>
          </a:p>
        </p:txBody>
      </p:sp>
    </p:spTree>
    <p:extLst>
      <p:ext uri="{BB962C8B-B14F-4D97-AF65-F5344CB8AC3E}">
        <p14:creationId xmlns:p14="http://schemas.microsoft.com/office/powerpoint/2010/main" val="77718373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2007" y="0"/>
            <a:ext cx="238078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حفاظتی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قسمتهای مختلف</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داروها</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روکش و جعبه داروها برای پیشگیری از دادن داروهای اشتباه به بیماران؛ (دستگاه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خوان کنار تخت هر بیمار با خواندن برچسب روی دارو در صورتی که در پرونده پزشکی بیمار مصرف این دارو تجویز نشده باشد، هشدار خواهد داد.)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کیسه های خون برای جلوگیری از</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تزریق خون غیرهمگروه به بیمار</a:t>
            </a:r>
          </a:p>
        </p:txBody>
      </p:sp>
    </p:spTree>
    <p:extLst>
      <p:ext uri="{BB962C8B-B14F-4D97-AF65-F5344CB8AC3E}">
        <p14:creationId xmlns:p14="http://schemas.microsoft.com/office/powerpoint/2010/main" val="2926930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41" r="2194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129903" y="0"/>
            <a:ext cx="2064989"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رفاهی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000821"/>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بصورت آنلاین روالهای معمول و پیش نیازهای لازم را در مورد مشکل پیش روی هر بیمار، پیش از مراجعه وی به بیمارستان در اختیارش قرار می دهد. (مثلاً نیاز به عکسبرداری، آزمایش خون، ...)</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با توجه به علائم بیماریها مراقبتهای اولیه را پیش از مراجعه به بیمار توصیه می کند.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یادآوری زمانهای دادن دارو به بیماران بستری در بخش های درمانی (و هشدار در صورت به تعویق افتادن برنامه دارویی توسط چراغهای بالای تخت و سیستم رایانه ای) </a:t>
            </a:r>
          </a:p>
        </p:txBody>
      </p:sp>
    </p:spTree>
    <p:extLst>
      <p:ext uri="{BB962C8B-B14F-4D97-AF65-F5344CB8AC3E}">
        <p14:creationId xmlns:p14="http://schemas.microsoft.com/office/powerpoint/2010/main" val="240812918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9201" r="1920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35139" y="0"/>
            <a:ext cx="2454518"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بیمار</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و کنترل شرایط محیطی توسط خود بیمار (دما، روشنایی، بازشده گی پرده ها، موسیقی 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اطلاع رسانی به مرکز پرستاری از طریق صفحه لمسی اتاق بیمار برای دریافت خدمات بالینی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تلویزیون، برنامه های آموزشی پزشکی (اختصاصی هر بیمار) ، مجلات آنلاین پزشکی و درمانی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آلارم اتوماتیک برنامه غذایی و دارویی هر بیمار در موعدهای صرف غذا و دارو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برنامه ریزی سناریوهای مختلف برای روزهای آینده در اتاق بیمار </a:t>
            </a:r>
          </a:p>
        </p:txBody>
      </p:sp>
    </p:spTree>
    <p:extLst>
      <p:ext uri="{BB962C8B-B14F-4D97-AF65-F5344CB8AC3E}">
        <p14:creationId xmlns:p14="http://schemas.microsoft.com/office/powerpoint/2010/main" val="229799430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حساسیت تجهیزات اتاق عمل از یک سو و حیاتی بودن شرایط استاندارد و مطلوب برای یک عمل جراحی از سوی دیگر سبب می شود تا کنترل و پایداری شرایط محیطی و عملکرد دستگاه های موجود در اتاق عمل از حساسیت ویژه ای برخوردار باشد. هوشمندسازی کنترل اتاق عمل سبب کاهش نرخ خطای انسانی و تضمین کیفیت شرایط مطلوب شده و در نهایت کیفیت خدمات ارائه شده در اتاق عمل را بهبود می بخشد.</a:t>
            </a:r>
          </a:p>
        </p:txBody>
      </p:sp>
    </p:spTree>
    <p:extLst>
      <p:ext uri="{BB962C8B-B14F-4D97-AF65-F5344CB8AC3E}">
        <p14:creationId xmlns:p14="http://schemas.microsoft.com/office/powerpoint/2010/main" val="2456931106"/>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از جمله مزیت های اتاق عمل هوشمند می توان به مواردی همچون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محیطی (دما، فشار، رطوبت، میزان گازها و اشعه 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تجهیزات و دستگاه های موجود در اتاق عمل</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مدیریت زمان، اخطارها، هشدارها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بیمار و همکاری در اتخاذ تصمیمات متناسب با علایم حیاتی بیمار</a:t>
            </a:r>
          </a:p>
        </p:txBody>
      </p:sp>
    </p:spTree>
    <p:extLst>
      <p:ext uri="{BB962C8B-B14F-4D97-AF65-F5344CB8AC3E}">
        <p14:creationId xmlns:p14="http://schemas.microsoft.com/office/powerpoint/2010/main" val="1394082843"/>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379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آمارگیری از موقعیت و هویت بیماران و افراد حاضر در قسمت های مختلف بیمارستان </a:t>
            </a:r>
            <a:r>
              <a:rPr lang="en-US" dirty="0">
                <a:solidFill>
                  <a:srgbClr val="E62A2B"/>
                </a:solidFill>
                <a:latin typeface="Aviny" panose="020B0506030804020204" pitchFamily="34" charset="-78"/>
                <a:cs typeface="Aviny" panose="020B0506030804020204" pitchFamily="34" charset="-78"/>
              </a:rPr>
              <a:t>(RFID)</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دریافت راهنمای طبقات و قسمت ها</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دسترسی به شبکه اینترنت و شبکه داخلی بیمارستان از هر نقطه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ایمن سازی قسمت های مختلف بیمارستان (دوربین های مداربسته، سیستم کنترل دسترسی به اتاق های خاص، سیستم تشخیص هویت افراد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مصرف انرژی ساختمان بیمارستان با کنترل هوشمند دما و روشنایی قسمت های مختلف</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افزایش عمر مفید ساختمان بیمارستان با کنترل تهویه و دمای داخلی قسمت های مختلف</a:t>
            </a:r>
          </a:p>
        </p:txBody>
      </p:sp>
    </p:spTree>
    <p:extLst>
      <p:ext uri="{BB962C8B-B14F-4D97-AF65-F5344CB8AC3E}">
        <p14:creationId xmlns:p14="http://schemas.microsoft.com/office/powerpoint/2010/main" val="181058623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9" name="TextBox 18">
            <a:extLst>
              <a:ext uri="{FF2B5EF4-FFF2-40B4-BE49-F238E27FC236}">
                <a16:creationId xmlns:a16="http://schemas.microsoft.com/office/drawing/2014/main" id="{CB930593-9CA5-442B-99C6-231F7BD93232}"/>
              </a:ext>
            </a:extLst>
          </p:cNvPr>
          <p:cNvSpPr txBox="1"/>
          <p:nvPr/>
        </p:nvSpPr>
        <p:spPr>
          <a:xfrm>
            <a:off x="636695" y="0"/>
            <a:ext cx="3583032"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تشخیص، بررسی و معالجه در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2A144E7A-9DF1-4CE9-A61D-E564BE5D39BA}"/>
              </a:ext>
            </a:extLst>
          </p:cNvPr>
          <p:cNvSpPr txBox="1"/>
          <p:nvPr/>
        </p:nvSpPr>
        <p:spPr>
          <a:xfrm>
            <a:off x="-4094968" y="1077218"/>
            <a:ext cx="13238967"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تشخیص بیماری، عکسبرداری، انجام آزمایشات تشخیصی و حتی انجام عمل جراحی نیز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منوط به استفاده از تجهیزات رایانه ای است. کلیه اطلاعات پزشکی و نتایج بررسی های پزشکی به</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تبلت اختصاصی پزشک معالج بیمار ارسال می شود.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همچنین با استفاده از سیستمهای رایانه ای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کمک تصمیم گیری، مشاوره های لازم به پزشک معالج در زمینه تشخیص نوع بیماری و نحوه</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درمان آن داده می شود.</a:t>
            </a:r>
          </a:p>
        </p:txBody>
      </p:sp>
      <p:sp>
        <p:nvSpPr>
          <p:cNvPr id="5" name="TextBox 4">
            <a:extLst>
              <a:ext uri="{FF2B5EF4-FFF2-40B4-BE49-F238E27FC236}">
                <a16:creationId xmlns:a16="http://schemas.microsoft.com/office/drawing/2014/main" id="{D9B233B2-A611-4F8A-B5C5-2C08BCD80648}"/>
              </a:ext>
            </a:extLst>
          </p:cNvPr>
          <p:cNvSpPr txBox="1"/>
          <p:nvPr/>
        </p:nvSpPr>
        <p:spPr>
          <a:xfrm>
            <a:off x="-166561" y="2588955"/>
            <a:ext cx="9310561"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از آنجا که مطالعات انجام شده، نشان داده است استفاده از نور طبیعی می تواند نقش مهمی در </a:t>
            </a:r>
          </a:p>
          <a:p>
            <a:pPr algn="r" rtl="1"/>
            <a:r>
              <a:rPr lang="fa-IR" sz="1800" dirty="0">
                <a:solidFill>
                  <a:srgbClr val="BA055E"/>
                </a:solidFill>
                <a:latin typeface="Aviny" panose="020B0506030804020204" pitchFamily="34" charset="-78"/>
                <a:cs typeface="Aviny" panose="020B0506030804020204" pitchFamily="34" charset="-78"/>
              </a:rPr>
              <a:t>                                                                                                                                                       بهبود حال بیماران داشته باشد، در همه اتاق های این بیمارستان از نور طبیعی برای روشنایی</a:t>
            </a:r>
          </a:p>
          <a:p>
            <a:pPr algn="r" rtl="1"/>
            <a:r>
              <a:rPr lang="fa-IR" sz="1800" dirty="0">
                <a:solidFill>
                  <a:srgbClr val="BA055E"/>
                </a:solidFill>
                <a:latin typeface="Aviny" panose="020B0506030804020204" pitchFamily="34" charset="-78"/>
                <a:cs typeface="Aviny" panose="020B0506030804020204" pitchFamily="34" charset="-78"/>
              </a:rPr>
              <a:t>                                                                                                                                                     استفاده می شود. استفاده از تبلت ها و گوشی های تلفن هوشمند، حضور مجازی پزشکان در </a:t>
            </a:r>
          </a:p>
          <a:p>
            <a:pPr algn="r" rtl="1"/>
            <a:r>
              <a:rPr lang="fa-IR" sz="1800" dirty="0">
                <a:solidFill>
                  <a:srgbClr val="BA055E"/>
                </a:solidFill>
                <a:latin typeface="Aviny" panose="020B0506030804020204" pitchFamily="34" charset="-78"/>
                <a:cs typeface="Aviny" panose="020B0506030804020204" pitchFamily="34" charset="-78"/>
              </a:rPr>
              <a:t>                                                                                                                                       بخش های مختلف بیمارستان را در هر ساعتی از شبانه روز امکان پذیر می سازد و پزشک می تواند از طریق</a:t>
            </a:r>
          </a:p>
          <a:p>
            <a:pPr algn="r" rtl="1"/>
            <a:r>
              <a:rPr lang="fa-IR" sz="1800" dirty="0">
                <a:solidFill>
                  <a:srgbClr val="BA055E"/>
                </a:solidFill>
                <a:latin typeface="Aviny" panose="020B0506030804020204" pitchFamily="34" charset="-78"/>
                <a:cs typeface="Aviny" panose="020B0506030804020204" pitchFamily="34" charset="-78"/>
              </a:rPr>
              <a:t>                                                         بارکدهایی که روی داروها نصب می شود، داروهای مورد نظرش را برای بیمار تجویز کند و خلاصه همه اموری که مسئولیت انجام آن را</a:t>
            </a:r>
          </a:p>
          <a:p>
            <a:pPr algn="r" rtl="1"/>
            <a:r>
              <a:rPr lang="fa-IR" sz="1800" dirty="0">
                <a:solidFill>
                  <a:srgbClr val="BA055E"/>
                </a:solidFill>
                <a:latin typeface="Aviny" panose="020B0506030804020204" pitchFamily="34" charset="-78"/>
                <a:cs typeface="Aviny" panose="020B0506030804020204" pitchFamily="34" charset="-78"/>
              </a:rPr>
              <a:t> به عهده دارد، تحت کنترل قرار دهد. همه اتاق های بیمارستان مجهز به پایانه های ارتباطی رایانه ای است که از طریق سیستم های پردازش ابری با</a:t>
            </a:r>
          </a:p>
          <a:p>
            <a:pPr algn="r" rtl="1"/>
            <a:r>
              <a:rPr lang="fa-IR" sz="1800" dirty="0">
                <a:solidFill>
                  <a:srgbClr val="BA055E"/>
                </a:solidFill>
                <a:latin typeface="Aviny" panose="020B0506030804020204" pitchFamily="34" charset="-78"/>
                <a:cs typeface="Aviny" panose="020B0506030804020204" pitchFamily="34" charset="-78"/>
              </a:rPr>
              <a:t> هم در ارتباط است. همه اطلاعات از تشخیص بیماری تا توصیه های پزشک به ایستگاه پرستار و تجویز دارو به صورت الکترونیکی ثبت می شود.</a:t>
            </a:r>
          </a:p>
        </p:txBody>
      </p:sp>
    </p:spTree>
    <p:extLst>
      <p:ext uri="{BB962C8B-B14F-4D97-AF65-F5344CB8AC3E}">
        <p14:creationId xmlns:p14="http://schemas.microsoft.com/office/powerpoint/2010/main" val="7111420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8419" r="2549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به طور خلاصه امکانات بیمارستان هوشمند ما را قادر به</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ارایه هرگونه اطلاعات مربوط به مشخصات بیمار، وضعیت بیمار و بیماری وی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وضعیت و حالت تخت، چراغ ها و روشنایی، تهویه و سیستم های حرارتی و برودتی، پرده و غیره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نکات لازم و دستورالعمل های پزشکی و نیز مراقبتهای پرستاری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ارتباط با بخش های مختلف بیمارستان در ساعتی خاص برای رسیدگی به وضع بیمار و تجویز دارو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اطلاعات عمومی لازم همراه با توصیه های پزشکی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کاملا مشهود در وقت و مصرف انرژی و سرعت و دقت بخشیدن به امور بیمارستان</a:t>
            </a:r>
          </a:p>
        </p:txBody>
      </p:sp>
    </p:spTree>
    <p:extLst>
      <p:ext uri="{BB962C8B-B14F-4D97-AF65-F5344CB8AC3E}">
        <p14:creationId xmlns:p14="http://schemas.microsoft.com/office/powerpoint/2010/main" val="2593001232"/>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3207" t="-658" r="10571"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81076"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اعلام درخواست های بیمار مانند :</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درد و یا مشکل</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درخواست نوشیدنی</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پایان سرم یا دارو</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نیاز به سرویس بهداشتی یا حمام</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 خواست حضور پرستار یا خدمه</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وضعیت اورژانسی و بحرانی</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                  و هرگونه درخواست دیگر...</a:t>
            </a:r>
          </a:p>
        </p:txBody>
      </p:sp>
    </p:spTree>
    <p:extLst>
      <p:ext uri="{BB962C8B-B14F-4D97-AF65-F5344CB8AC3E}">
        <p14:creationId xmlns:p14="http://schemas.microsoft.com/office/powerpoint/2010/main" val="4113678993"/>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308" r="223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79837" y="0"/>
            <a:ext cx="2565126"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مصرف بهینه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حسگرهای دما و رطوبت برای تنظیم خودکار و بهینه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باتریهای خورشیدی برای تأمین بخشی از انرژی مورد نیاز مجموعه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تأمین بخشی از نور و گرمای ساختمان با تنظیم هوشمند پرده ها در ساعات مختلف روز</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تنظیم شدت نور مورد نیاز برای قسمتهای مختلف ساختمان در ساعات گوناگون برای صرفه جویی در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پیش بینی هوشمند وضع هوا جهت بکارگیری ترکیبی مناسب از منابع مختلف انرژیت</a:t>
            </a:r>
          </a:p>
        </p:txBody>
      </p:sp>
    </p:spTree>
    <p:extLst>
      <p:ext uri="{BB962C8B-B14F-4D97-AF65-F5344CB8AC3E}">
        <p14:creationId xmlns:p14="http://schemas.microsoft.com/office/powerpoint/2010/main" val="3693660408"/>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9" r="4047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04496" y="0"/>
            <a:ext cx="271580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کاهش مصرف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میزان مصرف انرژی در نیم قرن گذشته به طور سرسام‌آوری افزایش یافته است. به همین علت کشورهای مصرف‌کننده‌ی انرژی، برای صرفه‌جویی و استفاده بهینه از انرژی‌های موجود و همچنین جایگزینی انرژی‌های جدید، گام برداشته‌اند. در این راستا، مسئله مهم دیگر در بیمارستان‌های هوشمند، دستیابی به حداکثر آرامش، رفاه، و امنیت بیماران با صرف حداقل هزینه است. با توجه به موارد ذکر شده استفاده از سامانه‌های هوشمند مدیریت تاسیسات در بیمارستان از طرفی منجر به کاهش انرژی مصرفی بیمارستان‌‌‌های هوشمند شده و از طرف دیگر منجر به افزایش رفاه، آسایش و آرامش بیماران در مدت زمان اقامت در بیمارستان می‌گردد.</a:t>
            </a:r>
          </a:p>
        </p:txBody>
      </p:sp>
    </p:spTree>
    <p:extLst>
      <p:ext uri="{BB962C8B-B14F-4D97-AF65-F5344CB8AC3E}">
        <p14:creationId xmlns:p14="http://schemas.microsoft.com/office/powerpoint/2010/main" val="3196148810"/>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323987"/>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تجهیزات بیمارستانی برقی میزان زیادی از انرژی برق را مصرف می کنند. مدتی بعد از مرخص شدن بیمار هم این وسایل روشن می مانند. اما اگر آن ها به پریز هوشمند متصل باشند، دیگر لازم نیست پرستارها از یک بخش دیگر برای خاموش کردن وسایل به اتاق یک بخش دیگر بیایند. با یک ضربه ی کوچک بر روی صفحه ی گوشی می توان وسیله ی متصل به پریز هوشمند را از کیلومترها دورتر خاموش کرد. به علاوه، پریز هوشمند مانند سایر تجهیزات هوشمند قابل برنامه ریزی است و می توان به آن دستور داد که در تاریخ و ساعت فلان وسایل متصل را خاموش کند.</a:t>
            </a:r>
          </a:p>
        </p:txBody>
      </p:sp>
    </p:spTree>
    <p:extLst>
      <p:ext uri="{BB962C8B-B14F-4D97-AF65-F5344CB8AC3E}">
        <p14:creationId xmlns:p14="http://schemas.microsoft.com/office/powerpoint/2010/main" val="3763632822"/>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23347"/>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پریز هوشمند هم نقش مهمی را در بهینه سازی مصرف انرژی در بیمارستان ها ایفا می کند و نمی توان این ایده ی صرفه جویی در مصرف انرژی در بیمارستان ها را نادیده گرفت.</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هوشمند سازی بیمارستان و نصب این تجهیزات هوشمند در آن احتیاجی به سیم کشی مجدد یا نوسازی ساختمان ندارد و بیمارستان هوشمند ساختمان عجیب و غریبی نیست. نصب تمامی این ها کمتر از چند دقیقه زمان می برد و حتی به جای نصب اپلیکیشن هوشمند سازی گوشی تک تک پرسنل، می توان یک تاچ پنل هوشمند را در یکی از قسمت های پرتردد و اصلی بیمارستان نصب کرد تا تمامی آن ها به کنترل هوشمند بیمارستان دسترسی داشته باشند. هزینه ی خرید تجهیزات هوشمند در قبال هزینه ی قبوض انرژی و بهای بالقوه ی انرژی که به هدر می رود، بسیار ناچیز است.</a:t>
            </a:r>
          </a:p>
        </p:txBody>
      </p:sp>
    </p:spTree>
    <p:extLst>
      <p:ext uri="{BB962C8B-B14F-4D97-AF65-F5344CB8AC3E}">
        <p14:creationId xmlns:p14="http://schemas.microsoft.com/office/powerpoint/2010/main" val="3495597902"/>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0892" r="3174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50983" y="0"/>
            <a:ext cx="262283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ترموستات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775722"/>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ترموستات هوشمند وسیله ایست که دمای مناسب و دلخواه افراد حاضر در یک محیط را یاد می گیرد و دمای آنجا را طبق آن معیار کم و زیاد می کند. زمانی که دمای محیط بیش از اندازه سرد یا گرم شود، ترموستات هوشمند دما را به شکل اتوماتیک به میزان مطلوب می رساند. در چنین شرایطی، مهم نیست که پرسنل فراموش کنند سیستم سرمایشی یا گرمایشی را خاموش / روشن کنند. در کنار این مزیت بزرگ، ترموستات هوشمند مسئولین را از نیاز به تعمیرات مطلع می نماید. سیستم های سرمایشی یا گرمایشی که نقص فنی دارند، انرژی را بیش از حد معمول مصرف می کنند. ترموستات هوشمند هشدار می دهد که مثلا وقت تعویض فیلتر تهویه کننده ی هوا فرا رسیده است. با لمس صفحه ی گوشی و اپلیکیشن مربوط به آن می توان از زمان آخرین تعویض فیلترها با خبر شد.</a:t>
            </a:r>
          </a:p>
        </p:txBody>
      </p:sp>
    </p:spTree>
    <p:extLst>
      <p:ext uri="{BB962C8B-B14F-4D97-AF65-F5344CB8AC3E}">
        <p14:creationId xmlns:p14="http://schemas.microsoft.com/office/powerpoint/2010/main" val="3134357747"/>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بیمارستان هوشمند بیمارستانی است که حتی محوطه ی بیرونی آن هم هوشمند سازی شده باشد. در محوطه ی بیمارستان های معمولی مقدار زیادی آب برای آبیاری چمن ها به هدر می رود. وقتی وارد فضای بیرونی این بیمارستان ها می شویم، در بعضی قسمت ها می بینیم که مقدار زیادی آب به دلیل آبیاری بیش از حد جمع شده است. در شرایطی که کشور با بحران کم آبی دست و پنجه نرم می کند، مدیریت های ضعیف اینچنینی ضربه ی بزرگی را به آینده ی جامعه و کشور می زنند.</a:t>
            </a:r>
          </a:p>
        </p:txBody>
      </p:sp>
    </p:spTree>
    <p:extLst>
      <p:ext uri="{BB962C8B-B14F-4D97-AF65-F5344CB8AC3E}">
        <p14:creationId xmlns:p14="http://schemas.microsoft.com/office/powerpoint/2010/main" val="3478228051"/>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سیستم آبیاری هوشمند در بیمارستان ها آبیاری چمن ها و درختان را به صورت برنامه ریزی شده انجام می دهد. یعنی متصدی محوطه بیمارستان می تواند تعداد دفعات آبیاری و مدت زمان هر دفعه را برای سیستم تعیین کند. این سیستم از آن جهت هوشمند نامیده می شود که خودش میزان رطوبت خاک و آب و هوای منطقه را تشخیص می هد؛ اگر خاک به اندازه ی کافی مرطوب یا هوا بارانی باشد، سیستم هوشمند، آبیاری را به شکل خودکار متوقف می کند.</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این سیستم آبیاری را به صورت قطره ای و فقط در صورت نیاز انجام می دهد و از این طریق، کمک بزرگی به بهینه سازی مصرف انرژی در بیمارستان ها می کند.</a:t>
            </a:r>
          </a:p>
        </p:txBody>
      </p:sp>
    </p:spTree>
    <p:extLst>
      <p:ext uri="{BB962C8B-B14F-4D97-AF65-F5344CB8AC3E}">
        <p14:creationId xmlns:p14="http://schemas.microsoft.com/office/powerpoint/2010/main" val="2909613039"/>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اهرم هوشمند شیر گاز و آب یک اختراع نسبتا جدید در تکنولوژی خانه ی هوشمند است. این اهرم از دو قسمت تشکیل شده: یک قسمت، سنسوری است که نشت سیالات (مایعات و گازها) را تشخیص می دهد و قسمت دیگر، همان شیری است که در صورت بروز مشکل فورا مسیر آب یا گاز را مسدود کرده و آن را می بندد. اهرم هوشمند شیر گاز و آب در مکان های تجاری شلوغ مثل بیمارستان ها می تواند بسیار مفید واقع شود.</a:t>
            </a:r>
          </a:p>
        </p:txBody>
      </p:sp>
    </p:spTree>
    <p:extLst>
      <p:ext uri="{BB962C8B-B14F-4D97-AF65-F5344CB8AC3E}">
        <p14:creationId xmlns:p14="http://schemas.microsoft.com/office/powerpoint/2010/main" val="5794878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285" r="2228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26134" y="0"/>
            <a:ext cx="267252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کنترلی در</a:t>
            </a:r>
          </a:p>
          <a:p>
            <a:pPr algn="ctr" rtl="1"/>
            <a:r>
              <a:rPr lang="fa-IR" sz="3200" dirty="0">
                <a:solidFill>
                  <a:srgbClr val="7B146C"/>
                </a:solidFill>
                <a:latin typeface="Aviny" panose="020B0506030804020204" pitchFamily="34" charset="-78"/>
                <a:cs typeface="Aviny" panose="020B0506030804020204" pitchFamily="34" charset="-78"/>
              </a:rPr>
              <a:t>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5D344026-5CDE-42D4-9B4A-0964570B78B0}"/>
              </a:ext>
            </a:extLst>
          </p:cNvPr>
          <p:cNvSpPr txBox="1"/>
          <p:nvPr/>
        </p:nvSpPr>
        <p:spPr>
          <a:xfrm>
            <a:off x="-111954" y="1077218"/>
            <a:ext cx="3991797" cy="1477328"/>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یک بیمارستان هوشمند با استفاده از سیستمهای کنترلی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متنوع و همچنین استفاده از انرژی های تجدید پذیر،</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میزان مصرف انرژی تا حد بسیار زیادی کاهش پیدا می کند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که این امر باعث کاهش قابل توجه هزینه های مصرف</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انرژی در ساختمان می گردد.</a:t>
            </a:r>
            <a:endParaRPr lang="en-US" sz="1800" dirty="0">
              <a:solidFill>
                <a:srgbClr val="E62A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AD16EC29-DBE2-45E6-88DC-4E0182EABAE2}"/>
              </a:ext>
            </a:extLst>
          </p:cNvPr>
          <p:cNvSpPr txBox="1"/>
          <p:nvPr/>
        </p:nvSpPr>
        <p:spPr>
          <a:xfrm>
            <a:off x="-100348" y="2554546"/>
            <a:ext cx="4012637" cy="2031325"/>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لازم به ذکر است با توجه به وجود پزشکان داخلی بسیار با</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تجربه و همچنین موقعیت جغرافیایی کشور ، پتانسیل جذب</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a:t>
            </a:r>
            <a:r>
              <a:rPr lang="fa-IR" sz="1800" b="1" dirty="0">
                <a:solidFill>
                  <a:srgbClr val="BA055E"/>
                </a:solidFill>
                <a:latin typeface="Aviny" panose="020B0506030804020204" pitchFamily="34" charset="-78"/>
                <a:cs typeface="Aviny" panose="020B0506030804020204" pitchFamily="34" charset="-78"/>
              </a:rPr>
              <a:t>گردشگران درمانی </a:t>
            </a:r>
            <a:r>
              <a:rPr lang="fa-IR" sz="1800" dirty="0">
                <a:solidFill>
                  <a:srgbClr val="BA055E"/>
                </a:solidFill>
                <a:latin typeface="Aviny" panose="020B0506030804020204" pitchFamily="34" charset="-78"/>
                <a:cs typeface="Aviny" panose="020B0506030804020204" pitchFamily="34" charset="-78"/>
              </a:rPr>
              <a:t>از سایر کشورهای منطقه بسیار بالا می باشد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و همین امر لزوم تجهیز بیمارستانهای موجودو همچنین</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بیمارستانهای در حال احداث را به سیستم های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هوشمند بیمارستانی به منظور ارتقای سطح کیفیت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خدمات رسانی به بیماران بیشتر مشخص می نماید.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810939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92298" y="985272"/>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کارکنان بیمارستان به قدری مشغول کار خود هستند که در بیشتر مواقع، متوجه نشتی گاز یا آب نمی شوند. بیمارستان، جایی است که بیماران برای نجات زندگی خود به آن مراجعه می کنند. در صورتی که گاز از لوله های ساختمان بیمارستان نشتی کند، عکس این قضیه اتفاق افتاده و جان بیماران و پرسنل در معرض خطر قرار خواهد گرفت.</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جالب تر اینکه، این اهرم قابلیت اتصال به </a:t>
            </a:r>
            <a:r>
              <a:rPr lang="en-US" sz="1200" dirty="0">
                <a:solidFill>
                  <a:srgbClr val="E62A2B"/>
                </a:solidFill>
                <a:latin typeface="Aviny" panose="020B0506030804020204" pitchFamily="34" charset="-78"/>
                <a:cs typeface="Aviny" panose="020B0506030804020204" pitchFamily="34" charset="-78"/>
              </a:rPr>
              <a:t>Wi-Fi </a:t>
            </a:r>
            <a:r>
              <a:rPr lang="fa-IR" sz="1200" dirty="0">
                <a:solidFill>
                  <a:srgbClr val="E62A2B"/>
                </a:solidFill>
                <a:latin typeface="Aviny" panose="020B0506030804020204" pitchFamily="34" charset="-78"/>
                <a:cs typeface="Aviny" panose="020B0506030804020204" pitchFamily="34" charset="-78"/>
              </a:rPr>
              <a:t>را دارد و متصدی بخش تاسیسات بیمارستان می تواند شیرها را از هر طبقه و یا حتی از خارج بیمارستان به وسیله ی گوشی هوشمند خود ببندد یا باز کند. مزیت دیگر این قابلیت این است که در صورت نشتی، پیام و هشداری را در این باره به گوشی ارسال و مسئولین را از ماجرا مطلع می کند تا درصدد تعمیرات برآیند.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جلوگیری از نشتی گاز و بستن به موقع شیرها در مواقع لزوم، نقش چشمگیری را درکاهش هزینه ها و بهینه سازی مصرف انرژی در بیمارستان ایفا می کند که زحمتی جز خرید اهرم هوشمند شیر گاز و آب و چند ضربه به صفحه گوشی ندارد.</a:t>
            </a:r>
          </a:p>
        </p:txBody>
      </p:sp>
    </p:spTree>
    <p:extLst>
      <p:ext uri="{BB962C8B-B14F-4D97-AF65-F5344CB8AC3E}">
        <p14:creationId xmlns:p14="http://schemas.microsoft.com/office/powerpoint/2010/main" val="112807235"/>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556087"/>
            <a:ext cx="3238051" cy="2031325"/>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هزینه ی برق بیشترین مبلغی است که بیمارستان ها برای انرژی مصرفی خرج می کنند و روشنایی ساده ترین راه مصرف برق است. با این مبلغ هنگفتی که بیمارستان ها در کل برای مصرف انرژی، و به خصوص برای برق پرداخت می کنند، اغلب مدیران بیمارستان ها روشنایی بیمارستان را زیر ذره بین برده و مورد هدف صرفه جویی و کاهش هزینه ها قرار می دهند.</a:t>
            </a:r>
          </a:p>
        </p:txBody>
      </p:sp>
    </p:spTree>
    <p:extLst>
      <p:ext uri="{BB962C8B-B14F-4D97-AF65-F5344CB8AC3E}">
        <p14:creationId xmlns:p14="http://schemas.microsoft.com/office/powerpoint/2010/main" val="1781114462"/>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171754"/>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حتما متوجه لامپ های روشن اضافی و پر مصرف در راهروی بیمارستان ها شده اید. زمانی که سیستم روشنایی هوشمند در بیمارستان ها تعبیه شود، دیگر لامپ ها منتظر خاموش شدن توسط افراد نمی مانند و با بهره گیری از هوش مصنوعی، عدم حضور افراد در اتاق را تشخیص داده و به طور خودکار خاموش می شوند. از آنجایی که بیمارستان یک مکان ۲۴ ساعته است، لامپ های هوشمند دارای دیمر هستند که به طور خودکار در طول شب نور فضا را کم می کنند تا بیمار آرامش لازمه را داشته باشد. علاوه بر این، رنگ نور لامپ های هوشمند را می توان به هزاران رنگ مختلف تغییر داد تا در ساعات و بخش های مختلف به رنگ های گوناگون درآید.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در کنار بهینه سازی مستقیم مصرف انرژی در بیمارستان، هوشمند سازی روشنایی بیمارستان باعث بهبود کارکرد دیگر تجهیزات آن می شود؛ زیرا تمامی تجهیزات برقی بیمارستان تقریبا از یک منبع تغذیه می کنند و زمانی که سیستم روشنایی، برق کمتری را مصرف کند، باقی تجهیزات انرژی کافی دریافت کرده و عملکرد مطلوب تری را ارائه خواهند داد.</a:t>
            </a:r>
          </a:p>
        </p:txBody>
      </p:sp>
    </p:spTree>
    <p:extLst>
      <p:ext uri="{BB962C8B-B14F-4D97-AF65-F5344CB8AC3E}">
        <p14:creationId xmlns:p14="http://schemas.microsoft.com/office/powerpoint/2010/main" val="1351249304"/>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123825" y="1717670"/>
            <a:ext cx="3238051" cy="1708160"/>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ایجاد مواردی که به عنوان امکانات یک سیستم هوشمند بیمارستانی برشمرده شد، از نگاهی کلّی تر، منجر به دستیابی به مزایایی می شود که هر یک توجیه مناسبی برای بهره گیری از یک سیستم بیمارستانی هوشمند هم برای متصدیان بیمارستان و هم برای بیماران و مراجعین خواهد بود.</a:t>
            </a:r>
          </a:p>
        </p:txBody>
      </p:sp>
    </p:spTree>
    <p:extLst>
      <p:ext uri="{BB962C8B-B14F-4D97-AF65-F5344CB8AC3E}">
        <p14:creationId xmlns:p14="http://schemas.microsoft.com/office/powerpoint/2010/main" val="715611413"/>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بهبود روشهای مراقبت از بیماران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روال ها و جریان کاری مجموعه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کاهش هزینه های عملیاتی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کمک به جلوگیری از اشتباهات آسیب رسان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مفقود شدن وسایل بیمارستان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مصرف داروهای تقلّبی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درآمد زایی بهتر با ارائه خدمات ویژه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در هزینه ها و میزان مصارف انرژی در مجموعه</a:t>
            </a:r>
          </a:p>
        </p:txBody>
      </p:sp>
    </p:spTree>
    <p:extLst>
      <p:ext uri="{BB962C8B-B14F-4D97-AF65-F5344CB8AC3E}">
        <p14:creationId xmlns:p14="http://schemas.microsoft.com/office/powerpoint/2010/main" val="1659926125"/>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585" t="-658" r="-75"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5207" y="0"/>
            <a:ext cx="45352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سامانه‌های هوشمند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3693319"/>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کمتر شدن زمان ارائه خدمات به بیماران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خطاهای پزشکی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 سنتر بیمارستان هوشمند به منظور نگهداری سوابق بیمار و در صورت نیاز انتقال به بیمارستان‌های دیگر</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هزینه‌های خدمات بیمارستانی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سطح ایمنی و امنیت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مصرف انرژی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p>
        </p:txBody>
      </p:sp>
    </p:spTree>
    <p:extLst>
      <p:ext uri="{BB962C8B-B14F-4D97-AF65-F5344CB8AC3E}">
        <p14:creationId xmlns:p14="http://schemas.microsoft.com/office/powerpoint/2010/main" val="3649356098"/>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2076450"/>
            <a:ext cx="2899782" cy="2073348"/>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b="0" dirty="0">
                <a:solidFill>
                  <a:schemeClr val="lt1"/>
                </a:solidFill>
                <a:latin typeface="Aviny" panose="020B0506030804020204" pitchFamily="34" charset="-78"/>
                <a:cs typeface="Aviny" panose="020B0506030804020204" pitchFamily="34" charset="-78"/>
              </a:rPr>
              <a:t>دوست عزیزمون</a:t>
            </a:r>
            <a:br>
              <a:rPr lang="fa-IR" sz="3600" b="0" dirty="0">
                <a:solidFill>
                  <a:schemeClr val="lt1"/>
                </a:solidFill>
                <a:latin typeface="Aviny" panose="020B0506030804020204" pitchFamily="34" charset="-78"/>
                <a:cs typeface="Aviny" panose="020B0506030804020204" pitchFamily="34" charset="-78"/>
              </a:rPr>
            </a:br>
            <a:r>
              <a:rPr lang="fa-IR" sz="3600" dirty="0">
                <a:solidFill>
                  <a:srgbClr val="FDBD31"/>
                </a:solidFill>
                <a:latin typeface="Aviny" panose="020B0506030804020204" pitchFamily="34" charset="-78"/>
                <a:cs typeface="Aviny" panose="020B0506030804020204" pitchFamily="34" charset="-78"/>
              </a:rPr>
              <a:t>آقای سیاه منصوری</a:t>
            </a:r>
            <a:br>
              <a:rPr lang="fa-IR" sz="3600" b="0" dirty="0">
                <a:solidFill>
                  <a:schemeClr val="lt1"/>
                </a:solidFill>
                <a:latin typeface="Aviny" panose="020B0506030804020204" pitchFamily="34" charset="-78"/>
                <a:cs typeface="Aviny" panose="020B0506030804020204" pitchFamily="34" charset="-78"/>
              </a:rPr>
            </a:br>
            <a:r>
              <a:rPr lang="fa-IR" sz="3600" b="0" dirty="0">
                <a:solidFill>
                  <a:schemeClr val="lt1"/>
                </a:solidFill>
                <a:latin typeface="Aviny" panose="020B0506030804020204" pitchFamily="34" charset="-78"/>
                <a:cs typeface="Aviny" panose="020B0506030804020204" pitchFamily="34" charset="-78"/>
              </a:rPr>
              <a:t>بابت جمع آوری مطالب</a:t>
            </a:r>
            <a:endParaRPr sz="3600" b="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تشکر از</a:t>
            </a:r>
            <a:endParaRPr sz="6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86256177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3091958"/>
            <a:ext cx="2899782" cy="56254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dirty="0">
                <a:solidFill>
                  <a:schemeClr val="lt1"/>
                </a:solidFill>
                <a:latin typeface="Aviny" panose="020B0506030804020204" pitchFamily="34" charset="-78"/>
                <a:cs typeface="Aviny" panose="020B0506030804020204" pitchFamily="34" charset="-78"/>
              </a:rPr>
              <a:t>تشکر از همراهیءءءء شما</a:t>
            </a:r>
            <a:endParaRPr sz="360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پایان</a:t>
            </a:r>
            <a:endParaRPr sz="6000" dirty="0">
              <a:solidFill>
                <a:srgbClr val="FDBD31"/>
              </a:solidFill>
              <a:latin typeface="Aviny" panose="020B0506030804020204" pitchFamily="34" charset="-78"/>
              <a:cs typeface="Aviny" panose="020B0506030804020204" pitchFamily="34" charset="-78"/>
            </a:endParaRPr>
          </a:p>
        </p:txBody>
      </p:sp>
      <p:sp>
        <p:nvSpPr>
          <p:cNvPr id="389" name="Google Shape;389;p36"/>
          <p:cNvSpPr/>
          <p:nvPr/>
        </p:nvSpPr>
        <p:spPr>
          <a:xfrm>
            <a:off x="4325614" y="2456881"/>
            <a:ext cx="492772" cy="44238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B2B2B"/>
          </a:soli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552586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Box 1">
            <a:extLst>
              <a:ext uri="{FF2B5EF4-FFF2-40B4-BE49-F238E27FC236}">
                <a16:creationId xmlns:a16="http://schemas.microsoft.com/office/drawing/2014/main" id="{C84920D5-E36D-45B9-80BD-A8664B97BAE9}"/>
              </a:ext>
            </a:extLst>
          </p:cNvPr>
          <p:cNvSpPr txBox="1"/>
          <p:nvPr/>
        </p:nvSpPr>
        <p:spPr>
          <a:xfrm>
            <a:off x="-12293356" y="1158950"/>
            <a:ext cx="19310844" cy="1754326"/>
          </a:xfrm>
          <a:prstGeom prst="rect">
            <a:avLst/>
          </a:prstGeom>
          <a:noFill/>
        </p:spPr>
        <p:txBody>
          <a:bodyPr wrap="square" rtlCol="0">
            <a:spAutoFit/>
          </a:bodyPr>
          <a:lstStyle/>
          <a:p>
            <a:pPr algn="r" rtl="1"/>
            <a:r>
              <a:rPr lang="fa-IR" sz="1800" dirty="0">
                <a:solidFill>
                  <a:srgbClr val="FDBD31"/>
                </a:solidFill>
                <a:latin typeface="Aviny" panose="020B0506030804020204" pitchFamily="34" charset="-78"/>
                <a:cs typeface="Aviny" panose="020B0506030804020204" pitchFamily="34" charset="-78"/>
              </a:rPr>
              <a:t>                                   گردشگری درمانی یا توریسم پزشکی شاخه‌ای از گردشگری </a:t>
            </a:r>
          </a:p>
          <a:p>
            <a:pPr algn="r" rtl="1"/>
            <a:r>
              <a:rPr lang="fa-IR" sz="1800" dirty="0">
                <a:solidFill>
                  <a:srgbClr val="FDBD31"/>
                </a:solidFill>
                <a:latin typeface="Aviny" panose="020B0506030804020204" pitchFamily="34" charset="-78"/>
                <a:cs typeface="Aviny" panose="020B0506030804020204" pitchFamily="34" charset="-78"/>
              </a:rPr>
              <a:t>        سلامت است که در آن شخص از کشوری به سایر نقاط دنیا با امکانات </a:t>
            </a:r>
          </a:p>
          <a:p>
            <a:pPr algn="r" rtl="1"/>
            <a:r>
              <a:rPr lang="fa-IR" sz="1800" dirty="0">
                <a:solidFill>
                  <a:srgbClr val="FDBD31"/>
                </a:solidFill>
                <a:latin typeface="Aviny" panose="020B0506030804020204" pitchFamily="34" charset="-78"/>
                <a:cs typeface="Aviny" panose="020B0506030804020204" pitchFamily="34" charset="-78"/>
              </a:rPr>
              <a:t>  پیشرفته تر بهداشتی و درمانی سفر می‌کند تا از خدمات پزشکی کشور مقصد در</a:t>
            </a:r>
          </a:p>
          <a:p>
            <a:pPr algn="r" rtl="1"/>
            <a:r>
              <a:rPr lang="fa-IR" sz="1800" dirty="0">
                <a:solidFill>
                  <a:srgbClr val="FDBD31"/>
                </a:solidFill>
                <a:latin typeface="Aviny" panose="020B0506030804020204" pitchFamily="34" charset="-78"/>
                <a:cs typeface="Aviny" panose="020B0506030804020204" pitchFamily="34" charset="-78"/>
              </a:rPr>
              <a:t> مراکز درمانی بهره‌مند شود. در اغلب موارد، هدف از توریسم پزشکی بهره‌مندی </a:t>
            </a:r>
          </a:p>
          <a:p>
            <a:pPr algn="r" rtl="1"/>
            <a:r>
              <a:rPr lang="fa-IR" sz="1800" dirty="0">
                <a:solidFill>
                  <a:srgbClr val="FDBD31"/>
                </a:solidFill>
                <a:latin typeface="Aviny" panose="020B0506030804020204" pitchFamily="34" charset="-78"/>
                <a:cs typeface="Aviny" panose="020B0506030804020204" pitchFamily="34" charset="-78"/>
              </a:rPr>
              <a:t> از قیمت پایین خدمات پزشکی یا دریافت سریع‌تر و بهتر خدمات در سایر نقاط</a:t>
            </a:r>
          </a:p>
          <a:p>
            <a:pPr algn="r" rtl="1"/>
            <a:r>
              <a:rPr lang="fa-IR" sz="1800" dirty="0">
                <a:solidFill>
                  <a:srgbClr val="FDBD31"/>
                </a:solidFill>
                <a:latin typeface="Aviny" panose="020B0506030804020204" pitchFamily="34" charset="-78"/>
                <a:cs typeface="Aviny" panose="020B0506030804020204" pitchFamily="34" charset="-78"/>
              </a:rPr>
              <a:t>      دنیاست.</a:t>
            </a:r>
            <a:endParaRPr lang="en-US" sz="1800" dirty="0">
              <a:solidFill>
                <a:srgbClr val="FDBD31"/>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462B53-4793-41DD-B6EE-5BB6B8AAFA0E}"/>
              </a:ext>
            </a:extLst>
          </p:cNvPr>
          <p:cNvSpPr txBox="1"/>
          <p:nvPr/>
        </p:nvSpPr>
        <p:spPr>
          <a:xfrm>
            <a:off x="3439469" y="2806950"/>
            <a:ext cx="1242649" cy="1569660"/>
          </a:xfrm>
          <a:prstGeom prst="rect">
            <a:avLst/>
          </a:prstGeom>
          <a:noFill/>
        </p:spPr>
        <p:txBody>
          <a:bodyPr wrap="none" rtlCol="0">
            <a:spAutoFit/>
          </a:bodyPr>
          <a:lstStyle/>
          <a:p>
            <a:pPr algn="ctr" rtl="1"/>
            <a:r>
              <a:rPr lang="fa-IR" sz="9600" dirty="0">
                <a:solidFill>
                  <a:srgbClr val="FFFFFF"/>
                </a:solidFill>
                <a:latin typeface="Aviny" panose="020B0506030804020204" pitchFamily="34" charset="-78"/>
                <a:cs typeface="Aviny" panose="020B0506030804020204" pitchFamily="34" charset="-78"/>
              </a:rPr>
              <a:t>؟؟؟</a:t>
            </a:r>
            <a:endParaRPr lang="en-US" sz="96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53627949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0" y="0"/>
            <a:ext cx="5798382"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 های هوشمند 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10" name="TextBox 9">
            <a:extLst>
              <a:ext uri="{FF2B5EF4-FFF2-40B4-BE49-F238E27FC236}">
                <a16:creationId xmlns:a16="http://schemas.microsoft.com/office/drawing/2014/main" id="{DB998FDD-62D9-47D6-9670-903E6DB6DE07}"/>
              </a:ext>
            </a:extLst>
          </p:cNvPr>
          <p:cNvSpPr txBox="1"/>
          <p:nvPr/>
        </p:nvSpPr>
        <p:spPr>
          <a:xfrm>
            <a:off x="99969" y="1035657"/>
            <a:ext cx="5796779" cy="3748719"/>
          </a:xfrm>
          <a:prstGeom prst="rect">
            <a:avLst/>
          </a:prstGeom>
          <a:noFill/>
        </p:spPr>
        <p:txBody>
          <a:bodyPr wrap="none" rtlCol="0">
            <a:spAutoFit/>
          </a:bodyPr>
          <a:lstStyle/>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کمتر شدن زمان ارائه خدمات به بیماران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خطاهای پزشکی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دیتاسنتر بیمارستان به منظور نگهداری</a:t>
            </a:r>
            <a:endParaRPr lang="en-US" sz="1800" dirty="0">
              <a:solidFill>
                <a:srgbClr val="E62A2B"/>
              </a:solidFill>
              <a:latin typeface="Aviny" panose="020B0506030804020204" pitchFamily="34" charset="-78"/>
              <a:cs typeface="Aviny" panose="020B0506030804020204" pitchFamily="34" charset="-78"/>
            </a:endParaRPr>
          </a:p>
          <a:p>
            <a:pPr algn="r" rtl="1">
              <a:lnSpc>
                <a:spcPct val="120000"/>
              </a:lnSpc>
              <a:buClr>
                <a:srgbClr val="FDBD31"/>
              </a:buClr>
            </a:pPr>
            <a:r>
              <a:rPr lang="fa-IR" sz="1800" dirty="0">
                <a:solidFill>
                  <a:srgbClr val="E62A2B"/>
                </a:solidFill>
                <a:latin typeface="Aviny" panose="020B0506030804020204" pitchFamily="34" charset="-78"/>
                <a:cs typeface="Aviny" panose="020B0506030804020204" pitchFamily="34" charset="-78"/>
              </a:rPr>
              <a:t>سوابق بیمار و در</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صورت نیاز انتقال به بیمارستانهای دیگر</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هزینه های خدمات بیمارستانی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سطح ایمنی و امنیت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مصرف انرژی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052907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551433" y="0"/>
            <a:ext cx="46955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تقسیم بندی سامانه های مورد استفاده در</a:t>
            </a:r>
          </a:p>
          <a:p>
            <a:pPr algn="ctr" rtl="1"/>
            <a:r>
              <a:rPr lang="fa-IR" sz="3200" dirty="0">
                <a:solidFill>
                  <a:srgbClr val="7B146C"/>
                </a:solidFill>
                <a:latin typeface="Aviny" panose="020B0506030804020204" pitchFamily="34" charset="-78"/>
                <a:cs typeface="Aviny" panose="020B0506030804020204" pitchFamily="34" charset="-78"/>
              </a:rPr>
              <a:t>بیمارستان ها و اتاق عمل های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8F97BD61-30F6-42A8-B15F-2A513C3FB27B}"/>
              </a:ext>
            </a:extLst>
          </p:cNvPr>
          <p:cNvSpPr txBox="1"/>
          <p:nvPr/>
        </p:nvSpPr>
        <p:spPr>
          <a:xfrm>
            <a:off x="677269" y="2306171"/>
            <a:ext cx="4443844" cy="1089529"/>
          </a:xfrm>
          <a:prstGeom prst="rect">
            <a:avLst/>
          </a:prstGeom>
          <a:noFill/>
        </p:spPr>
        <p:txBody>
          <a:bodyPr wrap="none" rtlCol="0">
            <a:spAutoFit/>
          </a:bodyPr>
          <a:lstStyle/>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الکترونیکی هوشمند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مدیریت تاسیسات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ارتباطی بیمارستان و اتاق عمل</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507393739"/>
      </p:ext>
    </p:extLst>
  </p:cSld>
  <p:clrMapOvr>
    <a:masterClrMapping/>
  </p:clrMapOvr>
  <p:transition spd="slow">
    <p:cover/>
  </p:transition>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6701</Words>
  <Application>Microsoft Office PowerPoint</Application>
  <PresentationFormat>On-screen Show (16:9)</PresentationFormat>
  <Paragraphs>486</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Aviny</vt:lpstr>
      <vt:lpstr>Wingdings</vt:lpstr>
      <vt:lpstr>Arial</vt:lpstr>
      <vt:lpstr>Calibri</vt:lpstr>
      <vt:lpstr>Courier New</vt:lpstr>
      <vt:lpstr>Kulim Park</vt:lpstr>
      <vt:lpstr>Kulim Park Light</vt:lpstr>
      <vt:lpstr>Volumnia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دوست عزیزمون آقای سیاه منصوری بابت جمع آوری مطالب</vt:lpstr>
      <vt:lpstr>تشکر از همراهیءءءء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dc:creator>
  <cp:lastModifiedBy>Stormx Unknown</cp:lastModifiedBy>
  <cp:revision>64</cp:revision>
  <dcterms:modified xsi:type="dcterms:W3CDTF">2021-06-08T02:38:46Z</dcterms:modified>
</cp:coreProperties>
</file>